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media/image41.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709" r:id="rId5"/>
    <p:sldMasterId id="2147483714" r:id="rId6"/>
    <p:sldMasterId id="2147483752" r:id="rId7"/>
  </p:sldMasterIdLst>
  <p:notesMasterIdLst>
    <p:notesMasterId r:id="rId36"/>
  </p:notesMasterIdLst>
  <p:sldIdLst>
    <p:sldId id="282" r:id="rId8"/>
    <p:sldId id="1136" r:id="rId9"/>
    <p:sldId id="1152" r:id="rId10"/>
    <p:sldId id="2147477927" r:id="rId11"/>
    <p:sldId id="2147477992" r:id="rId12"/>
    <p:sldId id="2076138628" r:id="rId13"/>
    <p:sldId id="2147477957" r:id="rId14"/>
    <p:sldId id="2147477958" r:id="rId15"/>
    <p:sldId id="2147477959" r:id="rId16"/>
    <p:sldId id="2147477960" r:id="rId17"/>
    <p:sldId id="1142" r:id="rId18"/>
    <p:sldId id="1138" r:id="rId19"/>
    <p:sldId id="1141" r:id="rId20"/>
    <p:sldId id="2147477993" r:id="rId21"/>
    <p:sldId id="2147477994" r:id="rId22"/>
    <p:sldId id="2147477995" r:id="rId23"/>
    <p:sldId id="2147477996" r:id="rId24"/>
    <p:sldId id="2147477997" r:id="rId25"/>
    <p:sldId id="2147477998" r:id="rId26"/>
    <p:sldId id="2147477999" r:id="rId27"/>
    <p:sldId id="2147478001" r:id="rId28"/>
    <p:sldId id="2147478004" r:id="rId29"/>
    <p:sldId id="369" r:id="rId30"/>
    <p:sldId id="2147478003" r:id="rId31"/>
    <p:sldId id="2147478002" r:id="rId32"/>
    <p:sldId id="2147478005" r:id="rId33"/>
    <p:sldId id="370" r:id="rId34"/>
    <p:sldId id="349" r:id="rId3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108B"/>
    <a:srgbClr val="582873"/>
    <a:srgbClr val="CE108B"/>
    <a:srgbClr val="7D726D"/>
    <a:srgbClr val="D40E8C"/>
    <a:srgbClr val="863887"/>
    <a:srgbClr val="B01C87"/>
    <a:srgbClr val="714888"/>
    <a:srgbClr val="A12587"/>
    <a:srgbClr val="B71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42"/>
    <p:restoredTop sz="92708"/>
  </p:normalViewPr>
  <p:slideViewPr>
    <p:cSldViewPr snapToGrid="0">
      <p:cViewPr varScale="1">
        <p:scale>
          <a:sx n="101" d="100"/>
          <a:sy n="101" d="100"/>
        </p:scale>
        <p:origin x="638" y="3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er, John" userId="3389ea36-44fd-4549-a67f-acacce31285e" providerId="ADAL" clId="{6C9D9033-62B1-4D2A-9C9A-AEF954924C54}"/>
    <pc:docChg chg="addSld modSld sldOrd">
      <pc:chgData name="Miner, John" userId="3389ea36-44fd-4549-a67f-acacce31285e" providerId="ADAL" clId="{6C9D9033-62B1-4D2A-9C9A-AEF954924C54}" dt="2022-02-22T21:19:03.088" v="117"/>
      <pc:docMkLst>
        <pc:docMk/>
      </pc:docMkLst>
      <pc:sldChg chg="ord">
        <pc:chgData name="Miner, John" userId="3389ea36-44fd-4549-a67f-acacce31285e" providerId="ADAL" clId="{6C9D9033-62B1-4D2A-9C9A-AEF954924C54}" dt="2022-02-22T21:12:54.395" v="3"/>
        <pc:sldMkLst>
          <pc:docMk/>
          <pc:sldMk cId="3126760649" sldId="1153"/>
        </pc:sldMkLst>
      </pc:sldChg>
      <pc:sldChg chg="ord">
        <pc:chgData name="Miner, John" userId="3389ea36-44fd-4549-a67f-acacce31285e" providerId="ADAL" clId="{6C9D9033-62B1-4D2A-9C9A-AEF954924C54}" dt="2022-02-22T21:18:45.129" v="111"/>
        <pc:sldMkLst>
          <pc:docMk/>
          <pc:sldMk cId="1713592372" sldId="1154"/>
        </pc:sldMkLst>
      </pc:sldChg>
      <pc:sldChg chg="ord">
        <pc:chgData name="Miner, John" userId="3389ea36-44fd-4549-a67f-acacce31285e" providerId="ADAL" clId="{6C9D9033-62B1-4D2A-9C9A-AEF954924C54}" dt="2022-02-22T21:19:03.088" v="117"/>
        <pc:sldMkLst>
          <pc:docMk/>
          <pc:sldMk cId="3449070361" sldId="1156"/>
        </pc:sldMkLst>
      </pc:sldChg>
      <pc:sldChg chg="ord">
        <pc:chgData name="Miner, John" userId="3389ea36-44fd-4549-a67f-acacce31285e" providerId="ADAL" clId="{6C9D9033-62B1-4D2A-9C9A-AEF954924C54}" dt="2022-02-22T21:18:48.149" v="115"/>
        <pc:sldMkLst>
          <pc:docMk/>
          <pc:sldMk cId="777794414" sldId="1161"/>
        </pc:sldMkLst>
      </pc:sldChg>
      <pc:sldChg chg="modSp mod">
        <pc:chgData name="Miner, John" userId="3389ea36-44fd-4549-a67f-acacce31285e" providerId="ADAL" clId="{6C9D9033-62B1-4D2A-9C9A-AEF954924C54}" dt="2022-02-22T21:14:48.023" v="46" actId="20577"/>
        <pc:sldMkLst>
          <pc:docMk/>
          <pc:sldMk cId="207324183" sldId="1162"/>
        </pc:sldMkLst>
        <pc:spChg chg="mod">
          <ac:chgData name="Miner, John" userId="3389ea36-44fd-4549-a67f-acacce31285e" providerId="ADAL" clId="{6C9D9033-62B1-4D2A-9C9A-AEF954924C54}" dt="2022-02-22T21:14:48.023" v="46" actId="20577"/>
          <ac:spMkLst>
            <pc:docMk/>
            <pc:sldMk cId="207324183" sldId="1162"/>
            <ac:spMk id="3" creationId="{5895291C-5793-4581-AD5F-13E2B6D61CF4}"/>
          </ac:spMkLst>
        </pc:spChg>
      </pc:sldChg>
      <pc:sldChg chg="modSp add mod ord">
        <pc:chgData name="Miner, John" userId="3389ea36-44fd-4549-a67f-acacce31285e" providerId="ADAL" clId="{6C9D9033-62B1-4D2A-9C9A-AEF954924C54}" dt="2022-02-22T21:15:42.026" v="99" actId="20577"/>
        <pc:sldMkLst>
          <pc:docMk/>
          <pc:sldMk cId="3787854518" sldId="1163"/>
        </pc:sldMkLst>
        <pc:spChg chg="mod">
          <ac:chgData name="Miner, John" userId="3389ea36-44fd-4549-a67f-acacce31285e" providerId="ADAL" clId="{6C9D9033-62B1-4D2A-9C9A-AEF954924C54}" dt="2022-02-22T21:15:42.026" v="99" actId="20577"/>
          <ac:spMkLst>
            <pc:docMk/>
            <pc:sldMk cId="3787854518" sldId="1163"/>
            <ac:spMk id="4" creationId="{2BE3E9A1-D5B9-5343-A519-CF5C43544576}"/>
          </ac:spMkLst>
        </pc:spChg>
      </pc:sldChg>
      <pc:sldChg chg="add">
        <pc:chgData name="Miner, John" userId="3389ea36-44fd-4549-a67f-acacce31285e" providerId="ADAL" clId="{6C9D9033-62B1-4D2A-9C9A-AEF954924C54}" dt="2022-02-22T21:15:16.894" v="47" actId="2890"/>
        <pc:sldMkLst>
          <pc:docMk/>
          <pc:sldMk cId="885327998" sldId="11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C5C26-E110-0243-8E14-F778A7F15B4B}"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8CD4C-E5E2-FD4B-A013-4032F684959D}" type="slidenum">
              <a:rPr lang="en-US" smtClean="0"/>
              <a:t>‹#›</a:t>
            </a:fld>
            <a:endParaRPr lang="en-US"/>
          </a:p>
        </p:txBody>
      </p:sp>
    </p:spTree>
    <p:extLst>
      <p:ext uri="{BB962C8B-B14F-4D97-AF65-F5344CB8AC3E}">
        <p14:creationId xmlns:p14="http://schemas.microsoft.com/office/powerpoint/2010/main" val="2123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Now that we have covered Microsoft Fabric’s capabilities, let’s take a deeper dive into the </a:t>
            </a:r>
            <a:r>
              <a:rPr lang="en-US" sz="1800">
                <a:solidFill>
                  <a:srgbClr val="000000"/>
                </a:solidFill>
                <a:effectLst/>
                <a:latin typeface="Segoe UI" panose="020B0502040204020203" pitchFamily="34" charset="0"/>
                <a:ea typeface="Calibri" panose="020F0502020204030204" pitchFamily="34" charset="0"/>
              </a:rPr>
              <a:t> Microsoft Fabric’s</a:t>
            </a:r>
            <a:r>
              <a:rPr lang="en-US" sz="1800">
                <a:solidFill>
                  <a:srgbClr val="000000"/>
                </a:solidFill>
                <a:effectLst/>
                <a:latin typeface="Segoe UI" panose="020B0502040204020203" pitchFamily="34" charset="0"/>
                <a:ea typeface="Times New Roman" panose="02020603050405020304" pitchFamily="18" charset="0"/>
              </a:rPr>
              <a:t> architecture by showcasing some of the most common end-to-end analytics scenarios and how the suite can be applied to each.</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3/22/2024 10:55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5370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0469B-D5FC-BA19-2422-5AFD824E5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A1ED2-E903-0D59-552B-CEA52C9A8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C1270-BF03-5D85-CEEA-FDADC2E2505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95B61AE-F2FB-EB44-757B-11DCE2DEC1FB}"/>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DB521B8E-B3B4-4E0D-064E-5C563B6C48B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92C2DC41-E444-519C-5BC1-0851C855A4D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3/22/2024 10:55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1347C96D-5342-63B3-4BA1-95D9581B369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4785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FA16A-B76D-ED8D-41F3-860B2C042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FB2525-20E9-B0EA-E3F7-3BCBD74214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06307D-CC63-B3B1-0724-8A9102D6439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9FBAE3A-DFDA-0FA0-60C8-82154F8C7062}"/>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A7171EA5-E511-DA11-B71D-F8D89EEA79D3}"/>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1B134BB8-8E96-63C8-40B1-F58CA79DA4BD}"/>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3/22/2024 10:55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7486FFEF-F4A8-0FDD-4DAC-F16E46CF39C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9816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8CD4C-E5E2-FD4B-A013-4032F684959D}" type="slidenum">
              <a:rPr lang="en-US" smtClean="0"/>
              <a:t>23</a:t>
            </a:fld>
            <a:endParaRPr lang="en-US"/>
          </a:p>
        </p:txBody>
      </p:sp>
    </p:spTree>
    <p:extLst>
      <p:ext uri="{BB962C8B-B14F-4D97-AF65-F5344CB8AC3E}">
        <p14:creationId xmlns:p14="http://schemas.microsoft.com/office/powerpoint/2010/main" val="364056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3435A-72B3-8046-1CA6-C5C27DF64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10905-9750-9507-A95A-CEB3BE1FE2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88B26-F828-9043-B9C0-BF73D435D4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ACE5A8-8BE9-12F0-933A-211801658E1A}"/>
              </a:ext>
            </a:extLst>
          </p:cNvPr>
          <p:cNvSpPr>
            <a:spLocks noGrp="1"/>
          </p:cNvSpPr>
          <p:nvPr>
            <p:ph type="sldNum" sz="quarter" idx="5"/>
          </p:nvPr>
        </p:nvSpPr>
        <p:spPr/>
        <p:txBody>
          <a:bodyPr/>
          <a:lstStyle/>
          <a:p>
            <a:fld id="{EF48CD4C-E5E2-FD4B-A013-4032F684959D}" type="slidenum">
              <a:rPr lang="en-US" smtClean="0"/>
              <a:t>25</a:t>
            </a:fld>
            <a:endParaRPr lang="en-US"/>
          </a:p>
        </p:txBody>
      </p:sp>
    </p:spTree>
    <p:extLst>
      <p:ext uri="{BB962C8B-B14F-4D97-AF65-F5344CB8AC3E}">
        <p14:creationId xmlns:p14="http://schemas.microsoft.com/office/powerpoint/2010/main" val="384362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AA501-E7A8-443C-3889-904B84699E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99481-C276-5264-2C91-1AC1F9EB8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1BD82-750B-B175-F210-59E1C55831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03AE0B-61BA-977A-ACC8-44C31F03B00F}"/>
              </a:ext>
            </a:extLst>
          </p:cNvPr>
          <p:cNvSpPr>
            <a:spLocks noGrp="1"/>
          </p:cNvSpPr>
          <p:nvPr>
            <p:ph type="sldNum" sz="quarter" idx="5"/>
          </p:nvPr>
        </p:nvSpPr>
        <p:spPr/>
        <p:txBody>
          <a:bodyPr/>
          <a:lstStyle/>
          <a:p>
            <a:fld id="{EF48CD4C-E5E2-FD4B-A013-4032F684959D}" type="slidenum">
              <a:rPr lang="en-US" smtClean="0"/>
              <a:t>26</a:t>
            </a:fld>
            <a:endParaRPr lang="en-US"/>
          </a:p>
        </p:txBody>
      </p:sp>
    </p:spTree>
    <p:extLst>
      <p:ext uri="{BB962C8B-B14F-4D97-AF65-F5344CB8AC3E}">
        <p14:creationId xmlns:p14="http://schemas.microsoft.com/office/powerpoint/2010/main" val="172572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lakehouse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900" dirty="0">
                <a:effectLst/>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900" dirty="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900" dirty="0">
                <a:effectLst/>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900" dirty="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900" dirty="0">
                <a:effectLst/>
                <a:latin typeface="Segoe UI" panose="020B0502040204020203" pitchFamily="34" charset="0"/>
                <a:ea typeface="Calibri" panose="020F0502020204030204" pitchFamily="34" charset="0"/>
                <a:cs typeface="Arial" panose="020B0604020202020204" pitchFamily="34" charset="0"/>
              </a:rPr>
              <a:t> – With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900" dirty="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9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3/22/2024 10:55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70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effectLst/>
                <a:latin typeface="Segoe UI" panose="020B0502040204020203" pitchFamily="34" charset="0"/>
                <a:ea typeface="Times New Roman" panose="02020603050405020304" pitchFamily="18" charset="0"/>
              </a:rPr>
              <a:t>Microsoft Fabric supports four common end-to-end analytics scenarios:</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Lakehouse</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Data Warehouse</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Data Science</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Real Time Analytics</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Keep in mind that while these are the most common scenarios supported by Microsoft Fabric, there are many others that technical and business end-users can navigate through.</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3/22/2024 10:55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099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Microsoft Fabric Lakehouse analytics scenario makes it so that data can be ingested into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with shortcuts to other clouds repositories, pipelines, and dataflows in order to allow end-users to leverage other data.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that data has been pulled into Microsoft Fabric, users can leverage notebooks to transform that data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and then store them in </a:t>
            </a:r>
            <a:r>
              <a:rPr lang="en-US" sz="1800" err="1">
                <a:solidFill>
                  <a:srgbClr val="000000"/>
                </a:solidFill>
                <a:effectLst/>
                <a:latin typeface="Segoe UI" panose="020B0502040204020203" pitchFamily="34" charset="0"/>
                <a:ea typeface="Times New Roman" panose="02020603050405020304" pitchFamily="18" charset="0"/>
              </a:rPr>
              <a:t>Lakehouses</a:t>
            </a:r>
            <a:r>
              <a:rPr lang="en-US" sz="1800">
                <a:solidFill>
                  <a:srgbClr val="000000"/>
                </a:solidFill>
                <a:effectLst/>
                <a:latin typeface="Segoe UI" panose="020B0502040204020203" pitchFamily="34" charset="0"/>
                <a:ea typeface="Times New Roman" panose="02020603050405020304" pitchFamily="18" charset="0"/>
              </a:rPr>
              <a:t> with medallion structure.</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users can begin to analyze and visualize that data with Power BI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3/22/2024 10:55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632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3/22/2024 10:55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79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Data Science analytics scenario can be ingested similarly to the Lakehouse and Data Warehouse paths.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the data is ingested, it is cleaned and prepared using notebooks and then stored in the Lakehouse with medallion structure.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After the data is cleaned and stored, machine learning models can be trained and tested directly on the Lakehouse.</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Like the other analytics scenarios, business users can analyze and visualize the data with Power BI using the see-through mode or SQL endpoints.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3/22/2024 10:55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966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Unlike the Data Science, Lakehouse, and Data Warehouse analytics scenarios, streaming data can be ingested into the </a:t>
            </a:r>
            <a:r>
              <a:rPr lang="en-US" sz="1800">
                <a:solidFill>
                  <a:srgbClr val="000000"/>
                </a:solidFill>
                <a:effectLst/>
                <a:latin typeface="Segoe UI" panose="020B0502040204020203" pitchFamily="34" charset="0"/>
                <a:ea typeface="Calibri" panose="020F0502020204030204" pitchFamily="34" charset="0"/>
              </a:rPr>
              <a:t>Microsoft Fabric </a:t>
            </a:r>
            <a:r>
              <a:rPr lang="en-US" sz="1800">
                <a:solidFill>
                  <a:srgbClr val="000000"/>
                </a:solidFill>
                <a:effectLst/>
                <a:latin typeface="Segoe UI" panose="020B0502040204020203" pitchFamily="34" charset="0"/>
                <a:ea typeface="Times New Roman" panose="02020603050405020304" pitchFamily="18" charset="0"/>
              </a:rPr>
              <a:t>in several ways to achieve real-time analytics.</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Users can leverage Event Hub, IoT Hub, pipelines, dataflows, notebooks, or open-source products like Kafka, Logstash, and more.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ingested into the </a:t>
            </a:r>
            <a:r>
              <a:rPr lang="en-US" sz="1800">
                <a:solidFill>
                  <a:srgbClr val="000000"/>
                </a:solidFill>
                <a:effectLst/>
                <a:latin typeface="Segoe UI" panose="020B0502040204020203" pitchFamily="34" charset="0"/>
                <a:ea typeface="Calibri" panose="020F0502020204030204" pitchFamily="34" charset="0"/>
              </a:rPr>
              <a:t>Microsoft Fabric</a:t>
            </a:r>
            <a:r>
              <a:rPr lang="en-US" sz="1800">
                <a:solidFill>
                  <a:srgbClr val="000000"/>
                </a:solidFill>
                <a:effectLst/>
                <a:latin typeface="Segoe UI" panose="020B0502040204020203" pitchFamily="34" charset="0"/>
                <a:ea typeface="Times New Roman" panose="02020603050405020304" pitchFamily="18" charset="0"/>
              </a:rPr>
              <a:t>, streaming data can be stored in Kusto DB and mirrored into Lakehouse. After the data has been stored, machine learning models can be trained and tested directly on the Lakehouse with experiments.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Like the other scenarios, business users can analyze and visualize the data with Power BI using the see-through mode or SQL endpoints. Data can also be exposed through KQL or notebooks using Spark.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3/22/2024 10:55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59001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3/22/2024 10:55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173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8CD4C-E5E2-FD4B-A013-4032F684959D}" type="slidenum">
              <a:rPr lang="en-US" smtClean="0"/>
              <a:t>15</a:t>
            </a:fld>
            <a:endParaRPr lang="en-US"/>
          </a:p>
        </p:txBody>
      </p:sp>
    </p:spTree>
    <p:extLst>
      <p:ext uri="{BB962C8B-B14F-4D97-AF65-F5344CB8AC3E}">
        <p14:creationId xmlns:p14="http://schemas.microsoft.com/office/powerpoint/2010/main" val="1656228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7.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2.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60" y="0"/>
            <a:ext cx="9142070" cy="4831124"/>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24316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2806" y="1190084"/>
            <a:ext cx="1835826" cy="2219859"/>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2578969" y="1170493"/>
            <a:ext cx="1835826" cy="2219859"/>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4735132" y="1190084"/>
            <a:ext cx="1835826" cy="2219859"/>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6891295" y="1170493"/>
            <a:ext cx="1835826" cy="2219859"/>
          </a:xfrm>
        </p:spPr>
        <p:txBody>
          <a:bodyPr anchor="ctr"/>
          <a:lstStyle>
            <a:lvl1pPr marL="0" indent="0" algn="ctr">
              <a:buFontTx/>
              <a:buNone/>
              <a:defRPr/>
            </a:lvl1pPr>
          </a:lstStyle>
          <a:p>
            <a:r>
              <a:rPr lang="en-US" dirty="0"/>
              <a:t>Photo</a:t>
            </a:r>
          </a:p>
        </p:txBody>
      </p:sp>
      <p:sp>
        <p:nvSpPr>
          <p:cNvPr id="23" name="Rectangle 22"/>
          <p:cNvSpPr/>
          <p:nvPr userDrawn="1"/>
        </p:nvSpPr>
        <p:spPr>
          <a:xfrm>
            <a:off x="422806" y="1046127"/>
            <a:ext cx="1837944"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576851" y="1046127"/>
            <a:ext cx="1837944"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4737250" y="1046127"/>
            <a:ext cx="1837944"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889177" y="1037143"/>
            <a:ext cx="1837944" cy="9525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84528" y="952518"/>
            <a:ext cx="1443079" cy="1409304"/>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3870579" y="952517"/>
            <a:ext cx="1443079" cy="1409305"/>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6556630" y="952518"/>
            <a:ext cx="1443079" cy="1409304"/>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184528" y="2952768"/>
            <a:ext cx="1443079" cy="1409304"/>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3870579" y="2952768"/>
            <a:ext cx="1443079" cy="1409304"/>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6556630" y="2952768"/>
            <a:ext cx="1443079" cy="1409304"/>
          </a:xfrm>
        </p:spPr>
        <p:txBody>
          <a:bodyPr anchor="ctr"/>
          <a:lstStyle>
            <a:lvl1pPr marL="0" indent="0" algn="ctr">
              <a:buNone/>
              <a:defRPr/>
            </a:lvl1pPr>
          </a:lstStyle>
          <a:p>
            <a:r>
              <a:rPr lang="en-US" dirty="0"/>
              <a:t>Photo</a:t>
            </a:r>
          </a:p>
        </p:txBody>
      </p:sp>
      <p:sp>
        <p:nvSpPr>
          <p:cNvPr id="30" name="Rectangle 29"/>
          <p:cNvSpPr/>
          <p:nvPr userDrawn="1"/>
        </p:nvSpPr>
        <p:spPr>
          <a:xfrm>
            <a:off x="1184528" y="847725"/>
            <a:ext cx="1444752"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3868906" y="847725"/>
            <a:ext cx="1444752"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6553284" y="847725"/>
            <a:ext cx="1444752"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84528" y="2838450"/>
            <a:ext cx="1444752" cy="9525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3868906" y="2838450"/>
            <a:ext cx="1444752" cy="9525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6553284" y="2838450"/>
            <a:ext cx="1444752" cy="9525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087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47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13963" y="1114770"/>
            <a:ext cx="6371487" cy="3392142"/>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2643188" y="1289050"/>
            <a:ext cx="3967162" cy="2368550"/>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30987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106167"/>
            <a:ext cx="9144000" cy="240512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56724" y="290624"/>
            <a:ext cx="3922765" cy="4036213"/>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744218" y="1391545"/>
            <a:ext cx="2529334" cy="1845431"/>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68911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3359021"/>
            <a:ext cx="9144000" cy="1386716"/>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930" y="1051561"/>
            <a:ext cx="2208134" cy="3694176"/>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758698" y="2022565"/>
            <a:ext cx="1445006" cy="1753907"/>
          </a:xfrm>
          <a:prstGeom prst="rect">
            <a:avLst/>
          </a:prstGeom>
          <a:noFill/>
          <a:ln w="6350">
            <a:noFill/>
          </a:ln>
        </p:spPr>
        <p:txBody>
          <a:bodyPr>
            <a:normAutofit/>
          </a:bodyPr>
          <a:lstStyle>
            <a:lvl1pPr>
              <a:defRPr sz="1400"/>
            </a:lvl1pPr>
          </a:lstStyle>
          <a:p>
            <a:endParaRPr lang="en-GB" dirty="0"/>
          </a:p>
        </p:txBody>
      </p:sp>
    </p:spTree>
    <p:extLst>
      <p:ext uri="{BB962C8B-B14F-4D97-AF65-F5344CB8AC3E}">
        <p14:creationId xmlns:p14="http://schemas.microsoft.com/office/powerpoint/2010/main" val="3835477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0" kern="1200" cap="none" spc="-74"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287255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3087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38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66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474"/>
            <a:ext cx="9144000" cy="4831124"/>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301824"/>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006702"/>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3689112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spTree>
    <p:extLst>
      <p:ext uri="{BB962C8B-B14F-4D97-AF65-F5344CB8AC3E}">
        <p14:creationId xmlns:p14="http://schemas.microsoft.com/office/powerpoint/2010/main" val="3246645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2554" y="272843"/>
            <a:ext cx="3436766" cy="4675240"/>
          </a:xfrm>
          <a:prstGeom prst="rect">
            <a:avLst/>
          </a:prstGeom>
        </p:spPr>
      </p:pic>
    </p:spTree>
    <p:extLst>
      <p:ext uri="{BB962C8B-B14F-4D97-AF65-F5344CB8AC3E}">
        <p14:creationId xmlns:p14="http://schemas.microsoft.com/office/powerpoint/2010/main" val="162318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chemeClr val="accent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userDrawn="1"/>
        </p:nvPicPr>
        <p:blipFill>
          <a:blip r:embed="rId3"/>
          <a:stretch>
            <a:fillRect/>
          </a:stretch>
        </p:blipFill>
        <p:spPr>
          <a:xfrm>
            <a:off x="7355387" y="4552950"/>
            <a:ext cx="1616507" cy="405161"/>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550534"/>
          </a:xfrm>
        </p:spPr>
        <p:txBody>
          <a:bodyPr anchor="t">
            <a:normAutofit/>
          </a:bodyPr>
          <a:lstStyle>
            <a:lvl1pPr marL="257175" indent="-257175">
              <a:lnSpc>
                <a:spcPct val="114000"/>
              </a:lnSpc>
              <a:buFont typeface="Arial" panose="020B0604020202020204" pitchFamily="34" charset="0"/>
              <a:buChar char="•"/>
              <a:defRPr sz="18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149522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a:solidFill>
                  <a:schemeClr val="bg1"/>
                </a:solidFill>
                <a:latin typeface="IBM Plex Sans" panose="020B0503050203000203" pitchFamily="34" charset="77"/>
              </a:rPr>
              <a:t>Your feedback is important to us</a:t>
            </a:r>
            <a:endParaRPr lang="en-US" sz="33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a:solidFill>
                  <a:schemeClr val="bg1"/>
                </a:solidFill>
                <a:latin typeface="IBM Plex Sans" panose="020B0503050203000203" pitchFamily="34" charset="77"/>
              </a:rPr>
              <a:t>Evaluate this session at:</a:t>
            </a:r>
            <a:endParaRPr lang="en-US" sz="27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err="1">
                <a:solidFill>
                  <a:schemeClr val="bg1"/>
                </a:solidFill>
                <a:latin typeface="IBM Plex Sans" panose="020B0503050203000203" pitchFamily="34" charset="77"/>
              </a:rPr>
              <a:t>www.PASSDataCommunitySummit.com</a:t>
            </a:r>
            <a:r>
              <a:rPr lang="en-GB" sz="2700" b="0" i="0">
                <a:solidFill>
                  <a:schemeClr val="bg1"/>
                </a:solidFill>
                <a:latin typeface="IBM Plex Sans" panose="020B0503050203000203" pitchFamily="34" charset="77"/>
              </a:rPr>
              <a:t>/evaluation</a:t>
            </a:r>
            <a:endParaRPr lang="en-US" sz="27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3228" y="3989823"/>
            <a:ext cx="2805573" cy="816167"/>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558301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3228" y="3989823"/>
            <a:ext cx="2805573" cy="816167"/>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981263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7369266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9" name="TextBox 18">
            <a:extLst>
              <a:ext uri="{FF2B5EF4-FFF2-40B4-BE49-F238E27FC236}">
                <a16:creationId xmlns:a16="http://schemas.microsoft.com/office/drawing/2014/main" id="{C94B234A-1412-F54C-B7B6-4BECECBDC070}"/>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93212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4" name="TextBox 13">
            <a:extLst>
              <a:ext uri="{FF2B5EF4-FFF2-40B4-BE49-F238E27FC236}">
                <a16:creationId xmlns:a16="http://schemas.microsoft.com/office/drawing/2014/main" id="{8AAD4FF2-008E-D441-85F1-C0B19A301FF7}"/>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91929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24" name="TextBox 23">
            <a:extLst>
              <a:ext uri="{FF2B5EF4-FFF2-40B4-BE49-F238E27FC236}">
                <a16:creationId xmlns:a16="http://schemas.microsoft.com/office/drawing/2014/main" id="{373FA091-06D8-7A40-BA64-7F08FFD88A7F}"/>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4555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15813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Tree>
    <p:extLst>
      <p:ext uri="{BB962C8B-B14F-4D97-AF65-F5344CB8AC3E}">
        <p14:creationId xmlns:p14="http://schemas.microsoft.com/office/powerpoint/2010/main" val="2056813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555" y="4547261"/>
            <a:ext cx="1631339" cy="410573"/>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228049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304836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19265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631339" cy="410573"/>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8345943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631339" cy="410573"/>
          </a:xfrm>
          <a:prstGeom prst="rect">
            <a:avLst/>
          </a:prstGeom>
        </p:spPr>
      </p:pic>
    </p:spTree>
    <p:extLst>
      <p:ext uri="{BB962C8B-B14F-4D97-AF65-F5344CB8AC3E}">
        <p14:creationId xmlns:p14="http://schemas.microsoft.com/office/powerpoint/2010/main" val="2775196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a:t>Click to edit Master title style</a:t>
            </a:r>
            <a:endParaRPr lang="en-US"/>
          </a:p>
        </p:txBody>
      </p:sp>
      <p:pic>
        <p:nvPicPr>
          <p:cNvPr id="6" name="Graphic 5">
            <a:extLst>
              <a:ext uri="{FF2B5EF4-FFF2-40B4-BE49-F238E27FC236}">
                <a16:creationId xmlns:a16="http://schemas.microsoft.com/office/drawing/2014/main" id="{BB6DC49B-235E-554D-ADFC-9C5BF66A6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4247" y="1091932"/>
            <a:ext cx="5755508" cy="167432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168991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87409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9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546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95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434671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232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49204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388620"/>
            <a:ext cx="9144000" cy="4754880"/>
          </a:xfrm>
          <a:prstGeom prst="rect">
            <a:avLst/>
          </a:prstGeom>
        </p:spPr>
      </p:pic>
    </p:spTree>
    <p:extLst>
      <p:ext uri="{BB962C8B-B14F-4D97-AF65-F5344CB8AC3E}">
        <p14:creationId xmlns:p14="http://schemas.microsoft.com/office/powerpoint/2010/main" val="3807612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042723"/>
            <a:ext cx="9144000" cy="4100777"/>
          </a:xfrm>
          <a:prstGeom prst="rect">
            <a:avLst/>
          </a:prstGeom>
        </p:spPr>
      </p:pic>
    </p:spTree>
    <p:extLst>
      <p:ext uri="{BB962C8B-B14F-4D97-AF65-F5344CB8AC3E}">
        <p14:creationId xmlns:p14="http://schemas.microsoft.com/office/powerpoint/2010/main" val="20959283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102701"/>
            <a:ext cx="9144000" cy="4040800"/>
          </a:xfrm>
          <a:prstGeom prst="rect">
            <a:avLst/>
          </a:prstGeom>
        </p:spPr>
      </p:pic>
    </p:spTree>
    <p:extLst>
      <p:ext uri="{BB962C8B-B14F-4D97-AF65-F5344CB8AC3E}">
        <p14:creationId xmlns:p14="http://schemas.microsoft.com/office/powerpoint/2010/main" val="3703152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3917983" y="1234240"/>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62806" y="1234240"/>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3917983" y="2554661"/>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63726" y="2554661"/>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3917984" y="1144667"/>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60426" y="1144667"/>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3917984" y="2446649"/>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60426" y="2446649"/>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3917648"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6062806"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3917648"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6062806"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3917983" y="3874536"/>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3917984" y="3766523"/>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3917648"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6063726" y="3874536"/>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6060426" y="3766523"/>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6062806"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08967933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3917983" y="1234240"/>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62806" y="1234240"/>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3917983" y="2554661"/>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63726" y="2554661"/>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3917984" y="1144667"/>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60426" y="1144667"/>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3917984" y="2446649"/>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60426" y="2446649"/>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3917648"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6062806"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3917648"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6062806"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3917983" y="3874536"/>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3917984" y="3766523"/>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3917648"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3433134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3917648"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3917984" y="1144667"/>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3917983" y="1234240"/>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6062806"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6060426" y="1144667"/>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62806" y="1234240"/>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3917648"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3917984" y="2446649"/>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3917983" y="2554661"/>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6062806"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6060426" y="2446649"/>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63726" y="2554661"/>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3917648"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8" name="Straight Connector 7">
            <a:extLst>
              <a:ext uri="{FF2B5EF4-FFF2-40B4-BE49-F238E27FC236}">
                <a16:creationId xmlns:a16="http://schemas.microsoft.com/office/drawing/2014/main" id="{64B039F3-5E70-7A71-B946-437C0D95DD8D}"/>
              </a:ext>
              <a:ext uri="{C183D7F6-B498-43B3-948B-1728B52AA6E4}">
                <adec:decorative xmlns:adec="http://schemas.microsoft.com/office/drawing/2017/decorative" val="1"/>
              </a:ext>
            </a:extLst>
          </p:cNvPr>
          <p:cNvCxnSpPr>
            <a:cxnSpLocks/>
          </p:cNvCxnSpPr>
          <p:nvPr userDrawn="1"/>
        </p:nvCxnSpPr>
        <p:spPr>
          <a:xfrm>
            <a:off x="3917984" y="3766523"/>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3917983" y="3874536"/>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6062806"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 name="Straight Connector 2">
            <a:extLst>
              <a:ext uri="{FF2B5EF4-FFF2-40B4-BE49-F238E27FC236}">
                <a16:creationId xmlns:a16="http://schemas.microsoft.com/office/drawing/2014/main" id="{193C2935-29DA-A953-A314-E134725303AA}"/>
              </a:ext>
              <a:ext uri="{C183D7F6-B498-43B3-948B-1728B52AA6E4}">
                <adec:decorative xmlns:adec="http://schemas.microsoft.com/office/drawing/2017/decorative" val="1"/>
              </a:ext>
            </a:extLst>
          </p:cNvPr>
          <p:cNvCxnSpPr>
            <a:cxnSpLocks/>
          </p:cNvCxnSpPr>
          <p:nvPr userDrawn="1"/>
        </p:nvCxnSpPr>
        <p:spPr>
          <a:xfrm>
            <a:off x="6060426" y="3766523"/>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6063726" y="3874536"/>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397399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2642135" cy="51435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05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342899" y="1914675"/>
            <a:ext cx="1956336" cy="938368"/>
          </a:xfrm>
          <a:noFill/>
        </p:spPr>
        <p:txBody>
          <a:bodyPr wrap="square" lIns="0" tIns="0" rIns="0" bIns="0" anchor="b">
            <a:normAutofit/>
          </a:bodyPr>
          <a:lstStyle>
            <a:lvl1pPr marL="0" indent="0">
              <a:spcBef>
                <a:spcPts val="0"/>
              </a:spcBef>
              <a:buNone/>
              <a:defRPr sz="21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4154065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6172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97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3974306" y="0"/>
            <a:ext cx="5169694" cy="323165"/>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438150" y="342900"/>
            <a:ext cx="3312319" cy="830997"/>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438150" y="1077516"/>
            <a:ext cx="2602706" cy="1726627"/>
          </a:xfrm>
        </p:spPr>
        <p:txBody>
          <a:bodyPr/>
          <a:lstStyle>
            <a:lvl1pPr marL="0" indent="0">
              <a:buFontTx/>
              <a:buNone/>
              <a:defRPr sz="1650"/>
            </a:lvl1pPr>
            <a:lvl2pPr marL="171450" indent="0">
              <a:buFontTx/>
              <a:buNone/>
              <a:defRPr sz="1650"/>
            </a:lvl2pPr>
            <a:lvl3pPr marL="342900" indent="0">
              <a:buFontTx/>
              <a:buNone/>
              <a:defRPr sz="1650"/>
            </a:lvl3pPr>
            <a:lvl4pPr marL="496491" indent="0">
              <a:buFontTx/>
              <a:buNone/>
              <a:defRPr sz="1650"/>
            </a:lvl4pPr>
            <a:lvl5pPr marL="641747" indent="0">
              <a:buFontTx/>
              <a:buNone/>
              <a:defRPr sz="16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130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500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3974306" y="0"/>
            <a:ext cx="5169694" cy="323165"/>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438150" y="342900"/>
            <a:ext cx="3312319" cy="83099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438150" y="1077516"/>
            <a:ext cx="2602706" cy="1726627"/>
          </a:xfrm>
        </p:spPr>
        <p:txBody>
          <a:bodyPr/>
          <a:lstStyle>
            <a:lvl1pPr marL="0" indent="0">
              <a:buFontTx/>
              <a:buNone/>
              <a:defRPr sz="1650"/>
            </a:lvl1pPr>
            <a:lvl2pPr marL="171450" indent="0">
              <a:buFontTx/>
              <a:buNone/>
              <a:defRPr sz="1650"/>
            </a:lvl2pPr>
            <a:lvl3pPr marL="342900" indent="0">
              <a:buFontTx/>
              <a:buNone/>
              <a:defRPr sz="1650"/>
            </a:lvl3pPr>
            <a:lvl4pPr marL="496491" indent="0">
              <a:buFontTx/>
              <a:buNone/>
              <a:defRPr sz="1650"/>
            </a:lvl4pPr>
            <a:lvl5pPr marL="641747" indent="0">
              <a:buFontTx/>
              <a:buNone/>
              <a:defRPr sz="16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4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810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3267075" cy="51435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439341"/>
            <a:ext cx="2386520" cy="2338968"/>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6516217" y="538854"/>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6516216" y="1009804"/>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3707904" y="538854"/>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3707904" y="1009804"/>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6516291" y="1896666"/>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6516291" y="2367616"/>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3707978" y="1896666"/>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3707978" y="2367616"/>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6516291" y="3381375"/>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6516291" y="3852325"/>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3707978" y="3381375"/>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3707978" y="3852325"/>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551263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438150" y="4286280"/>
            <a:ext cx="4025504" cy="415499"/>
          </a:xfrm>
        </p:spPr>
        <p:txBody>
          <a:bodyPr anchor="b"/>
          <a:lstStyle>
            <a:lvl1pPr marL="0" indent="0">
              <a:buNone/>
              <a:defRPr sz="27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5462921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438912" y="541783"/>
            <a:ext cx="6140925" cy="369332"/>
          </a:xfrm>
        </p:spPr>
        <p:txBody>
          <a:bodyPr/>
          <a:lstStyle>
            <a:lvl1pPr algn="l">
              <a:defRPr sz="24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438912" y="1663597"/>
            <a:ext cx="3583977" cy="1457057"/>
          </a:xfrm>
        </p:spPr>
        <p:txBody>
          <a:bodyPr anchor="t" anchorCtr="0">
            <a:normAutofit/>
          </a:bodyPr>
          <a:lstStyle>
            <a:lvl1pPr marL="171450" indent="-171450">
              <a:spcBef>
                <a:spcPts val="225"/>
              </a:spcBef>
              <a:spcAft>
                <a:spcPts val="450"/>
              </a:spcAft>
              <a:buClr>
                <a:srgbClr val="0070C0"/>
              </a:buClr>
              <a:buSzPct val="100000"/>
              <a:buFont typeface="Segoe UI" panose="020B0502040204020203" pitchFamily="34" charset="0"/>
              <a:buChar char="&gt;"/>
              <a:defRPr sz="105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5121113" y="1663597"/>
            <a:ext cx="3583977" cy="1457057"/>
          </a:xfrm>
        </p:spPr>
        <p:txBody>
          <a:bodyPr>
            <a:normAutofit/>
          </a:bodyPr>
          <a:lstStyle>
            <a:lvl1pPr marL="171450" indent="-171450">
              <a:spcBef>
                <a:spcPts val="225"/>
              </a:spcBef>
              <a:spcAft>
                <a:spcPts val="450"/>
              </a:spcAft>
              <a:buClr>
                <a:srgbClr val="0070C0"/>
              </a:buClr>
              <a:buSzPct val="100000"/>
              <a:buFont typeface="Segoe UI" panose="020B0502040204020203" pitchFamily="34" charset="0"/>
              <a:buChar char="&gt;"/>
              <a:defRPr sz="105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361731049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438912" y="541783"/>
            <a:ext cx="6140925" cy="369332"/>
          </a:xfrm>
        </p:spPr>
        <p:txBody>
          <a:bodyPr/>
          <a:lstStyle>
            <a:lvl1pPr algn="l">
              <a:defRPr sz="24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438912" y="1663597"/>
            <a:ext cx="3583977" cy="1457057"/>
          </a:xfrm>
        </p:spPr>
        <p:txBody>
          <a:bodyPr anchor="t" anchorCtr="0">
            <a:normAutofit/>
          </a:bodyPr>
          <a:lstStyle>
            <a:lvl1pPr marL="171450" indent="-171450">
              <a:spcBef>
                <a:spcPts val="225"/>
              </a:spcBef>
              <a:spcAft>
                <a:spcPts val="450"/>
              </a:spcAft>
              <a:buClr>
                <a:srgbClr val="0070C0"/>
              </a:buClr>
              <a:buSzPct val="100000"/>
              <a:buFont typeface="Segoe UI" panose="020B0502040204020203" pitchFamily="34" charset="0"/>
              <a:buChar char="&gt;"/>
              <a:defRPr sz="105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5121113" y="1663597"/>
            <a:ext cx="3583977" cy="1457057"/>
          </a:xfrm>
        </p:spPr>
        <p:txBody>
          <a:bodyPr>
            <a:normAutofit/>
          </a:bodyPr>
          <a:lstStyle>
            <a:lvl1pPr marL="171450" indent="-171450">
              <a:spcBef>
                <a:spcPts val="225"/>
              </a:spcBef>
              <a:spcAft>
                <a:spcPts val="450"/>
              </a:spcAft>
              <a:buClr>
                <a:srgbClr val="0070C0"/>
              </a:buClr>
              <a:buSzPct val="100000"/>
              <a:buFont typeface="Segoe UI" panose="020B0502040204020203" pitchFamily="34" charset="0"/>
              <a:buChar char="&gt;"/>
              <a:defRPr sz="105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237245795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5987881" y="1478757"/>
            <a:ext cx="3156119" cy="3664744"/>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2575324"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lvl="0"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2575324" y="-1"/>
            <a:ext cx="6568676" cy="2283500"/>
          </a:xfrm>
          <a:solidFill>
            <a:srgbClr val="2E76BC"/>
          </a:solidFill>
          <a:effectLst/>
        </p:spPr>
        <p:txBody>
          <a:bodyPr lIns="0" tIns="45720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339541" y="2779211"/>
            <a:ext cx="1896241" cy="161583"/>
          </a:xfrm>
        </p:spPr>
        <p:txBody>
          <a:bodyPr>
            <a:spAutoFit/>
          </a:bodyPr>
          <a:lstStyle>
            <a:lvl1pPr marL="0" indent="0">
              <a:spcBef>
                <a:spcPts val="0"/>
              </a:spcBef>
              <a:buNone/>
              <a:defRPr sz="1050">
                <a:solidFill>
                  <a:srgbClr val="2F2F2F"/>
                </a:solidFill>
                <a:latin typeface="+mj-lt"/>
              </a:defRPr>
            </a:lvl1pPr>
            <a:lvl2pPr marL="171450" indent="0">
              <a:buNone/>
              <a:defRPr sz="900"/>
            </a:lvl2pPr>
            <a:lvl3pPr marL="342900" indent="0">
              <a:buNone/>
              <a:defRPr sz="900"/>
            </a:lvl3pPr>
            <a:lvl4pPr marL="496491" indent="0">
              <a:buNone/>
              <a:defRPr sz="900"/>
            </a:lvl4pPr>
            <a:lvl5pPr marL="641747" indent="0">
              <a:buNone/>
              <a:defRPr sz="9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476845" y="458769"/>
            <a:ext cx="1896241" cy="323165"/>
          </a:xfrm>
        </p:spPr>
        <p:txBody>
          <a:bodyPr/>
          <a:lstStyle>
            <a:lvl1pPr marL="0" indent="0">
              <a:buNone/>
              <a:defRPr sz="2100">
                <a:solidFill>
                  <a:srgbClr val="117865"/>
                </a:solidFill>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339541" y="3105898"/>
            <a:ext cx="2020330" cy="1457057"/>
          </a:xfrm>
        </p:spPr>
        <p:txBody>
          <a:bodyPr>
            <a:normAutofit/>
          </a:bodyPr>
          <a:lstStyle>
            <a:lvl1pPr marL="171450" indent="-171450">
              <a:spcBef>
                <a:spcPts val="225"/>
              </a:spcBef>
              <a:spcAft>
                <a:spcPts val="450"/>
              </a:spcAft>
              <a:buClr>
                <a:srgbClr val="117865"/>
              </a:buClr>
              <a:buSzPct val="100000"/>
              <a:buFont typeface="Arial" panose="020B0604020202020204" pitchFamily="34" charset="0"/>
              <a:buChar char="•"/>
              <a:defRPr sz="105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2836221" y="2779211"/>
            <a:ext cx="2892633" cy="161583"/>
          </a:xfrm>
        </p:spPr>
        <p:txBody>
          <a:bodyPr wrap="square">
            <a:spAutoFit/>
          </a:bodyPr>
          <a:lstStyle>
            <a:lvl1pPr marL="0" indent="0">
              <a:spcBef>
                <a:spcPts val="0"/>
              </a:spcBef>
              <a:buNone/>
              <a:defRPr sz="1050">
                <a:solidFill>
                  <a:srgbClr val="2F2F2F"/>
                </a:solidFill>
                <a:latin typeface="+mj-lt"/>
              </a:defRPr>
            </a:lvl1pPr>
            <a:lvl2pPr marL="171450" indent="0">
              <a:buNone/>
              <a:defRPr sz="900"/>
            </a:lvl2pPr>
            <a:lvl3pPr marL="342900" indent="0">
              <a:buNone/>
              <a:defRPr sz="900"/>
            </a:lvl3pPr>
            <a:lvl4pPr marL="496491" indent="0">
              <a:buNone/>
              <a:defRPr sz="900"/>
            </a:lvl4pPr>
            <a:lvl5pPr marL="641747" indent="0">
              <a:buNone/>
              <a:defRPr sz="9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2836221" y="3105898"/>
            <a:ext cx="2892633" cy="1457057"/>
          </a:xfrm>
        </p:spPr>
        <p:txBody>
          <a:bodyPr>
            <a:normAutofit/>
          </a:bodyPr>
          <a:lstStyle>
            <a:lvl1pPr marL="171450" indent="-171450">
              <a:spcBef>
                <a:spcPts val="225"/>
              </a:spcBef>
              <a:spcAft>
                <a:spcPts val="450"/>
              </a:spcAft>
              <a:buClr>
                <a:srgbClr val="117865"/>
              </a:buClr>
              <a:buSzPct val="100000"/>
              <a:buFont typeface="Arial" panose="020B0604020202020204" pitchFamily="34" charset="0"/>
              <a:buChar char="•"/>
              <a:defRPr sz="105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6253238" y="2779211"/>
            <a:ext cx="1896241" cy="161583"/>
          </a:xfrm>
        </p:spPr>
        <p:txBody>
          <a:bodyPr>
            <a:spAutoFit/>
          </a:bodyPr>
          <a:lstStyle>
            <a:lvl1pPr marL="0" indent="0">
              <a:spcBef>
                <a:spcPts val="0"/>
              </a:spcBef>
              <a:buNone/>
              <a:defRPr sz="1050">
                <a:solidFill>
                  <a:schemeClr val="tx1"/>
                </a:solidFill>
                <a:latin typeface="+mj-lt"/>
              </a:defRPr>
            </a:lvl1pPr>
            <a:lvl2pPr marL="171450" indent="0">
              <a:buNone/>
              <a:defRPr sz="900"/>
            </a:lvl2pPr>
            <a:lvl3pPr marL="342900" indent="0">
              <a:buNone/>
              <a:defRPr sz="900"/>
            </a:lvl3pPr>
            <a:lvl4pPr marL="496491" indent="0">
              <a:buNone/>
              <a:defRPr sz="900"/>
            </a:lvl4pPr>
            <a:lvl5pPr marL="641747" indent="0">
              <a:buNone/>
              <a:defRPr sz="9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6253238" y="3105898"/>
            <a:ext cx="2629147" cy="1457057"/>
          </a:xfrm>
        </p:spPr>
        <p:txBody>
          <a:bodyPr>
            <a:normAutofit/>
          </a:bodyPr>
          <a:lstStyle>
            <a:lvl1pPr marL="171450" indent="-171450">
              <a:spcBef>
                <a:spcPts val="225"/>
              </a:spcBef>
              <a:spcAft>
                <a:spcPts val="450"/>
              </a:spcAft>
              <a:buClr>
                <a:srgbClr val="C0ECDD"/>
              </a:buClr>
              <a:buSzPct val="100000"/>
              <a:buFont typeface="Arial" panose="020B0604020202020204" pitchFamily="34" charset="0"/>
              <a:buChar char="•"/>
              <a:defRPr sz="105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3583291" y="1888579"/>
            <a:ext cx="5574156" cy="484748"/>
          </a:xfrm>
        </p:spPr>
        <p:txBody>
          <a:bodyPr/>
          <a:lstStyle>
            <a:lvl1pPr marL="0" indent="0" algn="r">
              <a:buNone/>
              <a:defRPr sz="3150" b="0" i="0">
                <a:solidFill>
                  <a:schemeClr val="tx1"/>
                </a:solidFill>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Text here</a:t>
            </a:r>
            <a:endParaRPr lang="en-IN"/>
          </a:p>
        </p:txBody>
      </p:sp>
    </p:spTree>
    <p:extLst>
      <p:ext uri="{BB962C8B-B14F-4D97-AF65-F5344CB8AC3E}">
        <p14:creationId xmlns:p14="http://schemas.microsoft.com/office/powerpoint/2010/main" val="342461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93578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6" y="-16677"/>
            <a:ext cx="2715805" cy="842836"/>
          </a:xfrm>
          <a:prstGeom prst="rect">
            <a:avLst/>
          </a:prstGeom>
        </p:spPr>
      </p:pic>
    </p:spTree>
    <p:extLst>
      <p:ext uri="{BB962C8B-B14F-4D97-AF65-F5344CB8AC3E}">
        <p14:creationId xmlns:p14="http://schemas.microsoft.com/office/powerpoint/2010/main" val="133591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040288"/>
            <a:ext cx="4507991" cy="1980182"/>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4507990" y="1040288"/>
            <a:ext cx="4636009" cy="1980182"/>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3540317" y="1181891"/>
            <a:ext cx="2029403" cy="3537354"/>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3867150" y="1700213"/>
            <a:ext cx="1390650" cy="2460625"/>
          </a:xfrm>
        </p:spPr>
        <p:txBody>
          <a:bodyPr>
            <a:normAutofit/>
          </a:bodyPr>
          <a:lstStyle>
            <a:lvl1pPr>
              <a:defRPr sz="1200"/>
            </a:lvl1pPr>
          </a:lstStyle>
          <a:p>
            <a:endParaRPr lang="en-US" dirty="0"/>
          </a:p>
        </p:txBody>
      </p:sp>
    </p:spTree>
    <p:extLst>
      <p:ext uri="{BB962C8B-B14F-4D97-AF65-F5344CB8AC3E}">
        <p14:creationId xmlns:p14="http://schemas.microsoft.com/office/powerpoint/2010/main" val="62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284242" y="1113409"/>
            <a:ext cx="2014532" cy="2435948"/>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4855992" y="1113409"/>
            <a:ext cx="2014532" cy="2435948"/>
          </a:xfrm>
        </p:spPr>
        <p:txBody>
          <a:bodyPr anchor="ctr"/>
          <a:lstStyle>
            <a:lvl1pPr marL="0" indent="0" algn="ctr">
              <a:buFontTx/>
              <a:buNone/>
              <a:defRPr/>
            </a:lvl1pPr>
          </a:lstStyle>
          <a:p>
            <a:r>
              <a:rPr lang="en-US" dirty="0"/>
              <a:t>Photo</a:t>
            </a:r>
          </a:p>
        </p:txBody>
      </p:sp>
      <p:sp>
        <p:nvSpPr>
          <p:cNvPr id="2" name="Rectangle 1"/>
          <p:cNvSpPr/>
          <p:nvPr userDrawn="1"/>
        </p:nvSpPr>
        <p:spPr>
          <a:xfrm>
            <a:off x="2287094" y="989584"/>
            <a:ext cx="2011680"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855992" y="989584"/>
            <a:ext cx="2011680"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2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7871" y="1237405"/>
            <a:ext cx="1909425" cy="2308854"/>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3514871" y="1237405"/>
            <a:ext cx="1909425" cy="2308854"/>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6181871" y="1237405"/>
            <a:ext cx="1909425" cy="2308854"/>
          </a:xfrm>
        </p:spPr>
        <p:txBody>
          <a:bodyPr anchor="ctr"/>
          <a:lstStyle>
            <a:lvl1pPr marL="0" indent="0" algn="ctr">
              <a:buFontTx/>
              <a:buNone/>
              <a:defRPr/>
            </a:lvl1pPr>
          </a:lstStyle>
          <a:p>
            <a:r>
              <a:rPr lang="en-US" dirty="0"/>
              <a:t>Photo</a:t>
            </a:r>
          </a:p>
        </p:txBody>
      </p:sp>
      <p:sp>
        <p:nvSpPr>
          <p:cNvPr id="6" name="Rectangle 5"/>
          <p:cNvSpPr/>
          <p:nvPr userDrawn="1"/>
        </p:nvSpPr>
        <p:spPr>
          <a:xfrm>
            <a:off x="847871" y="1123105"/>
            <a:ext cx="1911096"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3514871" y="1123105"/>
            <a:ext cx="1911096"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81035" y="1123105"/>
            <a:ext cx="1911096"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54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5.emf"/><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828134" y="148009"/>
            <a:ext cx="1082482" cy="444387"/>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4753232"/>
            <a:ext cx="9144000" cy="390268"/>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555593" y="4693240"/>
            <a:ext cx="1591056" cy="493776"/>
          </a:xfrm>
          <a:prstGeom prst="rect">
            <a:avLst/>
          </a:prstGeom>
        </p:spPr>
      </p:pic>
      <p:grpSp>
        <p:nvGrpSpPr>
          <p:cNvPr id="10" name="Group 9"/>
          <p:cNvGrpSpPr/>
          <p:nvPr userDrawn="1"/>
        </p:nvGrpSpPr>
        <p:grpSpPr>
          <a:xfrm>
            <a:off x="1364406" y="-500472"/>
            <a:ext cx="5591570" cy="357052"/>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p:cNvCxnSpPr/>
          <p:nvPr userDrawn="1"/>
        </p:nvCxnSpPr>
        <p:spPr>
          <a:xfrm>
            <a:off x="242236" y="994469"/>
            <a:ext cx="8686800" cy="0"/>
          </a:xfrm>
          <a:prstGeom prst="line">
            <a:avLst/>
          </a:prstGeom>
          <a:ln w="12700">
            <a:solidFill>
              <a:srgbClr val="58287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66928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687" r:id="rId3"/>
    <p:sldLayoutId id="2147483696" r:id="rId4"/>
    <p:sldLayoutId id="2147483699" r:id="rId5"/>
    <p:sldLayoutId id="2147483700" r:id="rId6"/>
    <p:sldLayoutId id="2147483702" r:id="rId7"/>
    <p:sldLayoutId id="2147483706" r:id="rId8"/>
    <p:sldLayoutId id="2147483707" r:id="rId9"/>
    <p:sldLayoutId id="2147483705" r:id="rId10"/>
    <p:sldLayoutId id="2147483698" r:id="rId11"/>
    <p:sldLayoutId id="2147483692" r:id="rId12"/>
    <p:sldLayoutId id="2147483697" r:id="rId13"/>
    <p:sldLayoutId id="2147483703" r:id="rId14"/>
    <p:sldLayoutId id="2147483704" r:id="rId15"/>
  </p:sldLayoutIdLst>
  <p:txStyles>
    <p:title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69745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6890310" y="2259293"/>
            <a:ext cx="5143967" cy="624914"/>
          </a:xfrm>
          <a:prstGeom prst="rect">
            <a:avLst/>
          </a:prstGeom>
        </p:spPr>
      </p:pic>
    </p:spTree>
    <p:extLst>
      <p:ext uri="{BB962C8B-B14F-4D97-AF65-F5344CB8AC3E}">
        <p14:creationId xmlns:p14="http://schemas.microsoft.com/office/powerpoint/2010/main" val="168201131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ransition>
    <p:fade/>
  </p:transition>
  <p:txStyles>
    <p:titleStyle>
      <a:lvl1pPr algn="l" defTabSz="685775" rtl="0" eaLnBrk="1" latinLnBrk="0" hangingPunct="1">
        <a:lnSpc>
          <a:spcPct val="90000"/>
        </a:lnSpc>
        <a:spcBef>
          <a:spcPct val="0"/>
        </a:spcBef>
        <a:buNone/>
        <a:defRPr lang="en-US" sz="36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5517456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958227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rgbClr val="117865"/>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rgbClr val="000000"/>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rgbClr val="000000"/>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rgbClr val="000000"/>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rgbClr val="000000"/>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mailto:john.miner@bluemeta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55.emf"/><Relationship Id="rId5" Type="http://schemas.openxmlformats.org/officeDocument/2006/relationships/image" Target="../media/image57.emf"/><Relationship Id="rId10" Type="http://schemas.openxmlformats.org/officeDocument/2006/relationships/image" Target="../media/image61.emf"/><Relationship Id="rId4" Type="http://schemas.openxmlformats.org/officeDocument/2006/relationships/image" Target="../media/image54.emf"/><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tinyurl.com/4fdk4bux" TargetMode="External"/><Relationship Id="rId2" Type="http://schemas.openxmlformats.org/officeDocument/2006/relationships/hyperlink" Target="https://spark.apache.org/docs/latest/api/sql/index.html" TargetMode="External"/><Relationship Id="rId1" Type="http://schemas.openxmlformats.org/officeDocument/2006/relationships/slideLayout" Target="../slideLayouts/slideLayout12.xml"/><Relationship Id="rId6" Type="http://schemas.openxmlformats.org/officeDocument/2006/relationships/hyperlink" Target="https://tinyurl.com/bddhsr3y" TargetMode="External"/><Relationship Id="rId5" Type="http://schemas.openxmlformats.org/officeDocument/2006/relationships/hyperlink" Target="https://tinyurl.com/bdedrec4" TargetMode="External"/><Relationship Id="rId4" Type="http://schemas.openxmlformats.org/officeDocument/2006/relationships/hyperlink" Target="https://tinyurl.com/5bydabub"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7.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8.emf"/></Relationships>
</file>

<file path=ppt/slides/_rels/slide8.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54.emf"/><Relationship Id="rId5" Type="http://schemas.openxmlformats.org/officeDocument/2006/relationships/image" Target="../media/image58.emf"/><Relationship Id="rId4" Type="http://schemas.openxmlformats.org/officeDocument/2006/relationships/image" Target="../media/image60.emf"/></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emf"/><Relationship Id="rId7" Type="http://schemas.openxmlformats.org/officeDocument/2006/relationships/image" Target="../media/image55.emf"/><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52.emf"/><Relationship Id="rId5" Type="http://schemas.openxmlformats.org/officeDocument/2006/relationships/image" Target="../media/image61.emf"/><Relationship Id="rId4" Type="http://schemas.openxmlformats.org/officeDocument/2006/relationships/image" Target="../media/image5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313053" y="3136345"/>
            <a:ext cx="7923803" cy="1152626"/>
          </a:xfrm>
        </p:spPr>
        <p:txBody>
          <a:bodyPr>
            <a:normAutofit fontScale="90000"/>
          </a:bodyPr>
          <a:lstStyle/>
          <a:p>
            <a:br>
              <a:rPr lang="en-US" sz="3600" b="1" i="0" dirty="0">
                <a:effectLst/>
                <a:latin typeface="Graphik Meetup"/>
              </a:rPr>
            </a:br>
            <a:br>
              <a:rPr lang="en-US" sz="3600" b="1" i="0" dirty="0">
                <a:effectLst/>
                <a:latin typeface="Graphik Meetup"/>
              </a:rPr>
            </a:br>
            <a:br>
              <a:rPr lang="en-US" sz="3600" b="1" i="0" dirty="0">
                <a:effectLst/>
                <a:latin typeface="Graphik Meetup"/>
              </a:rPr>
            </a:br>
            <a:r>
              <a:rPr lang="en-US" sz="3600" b="1" dirty="0">
                <a:latin typeface="Graphik Meetup"/>
              </a:rPr>
              <a:t>Data Engineering with </a:t>
            </a:r>
            <a:r>
              <a:rPr lang="en-US" sz="3600" b="1" i="0" dirty="0">
                <a:effectLst/>
                <a:latin typeface="Graphik Meetup"/>
              </a:rPr>
              <a:t>Fabric</a:t>
            </a:r>
            <a:br>
              <a:rPr lang="en-US" sz="1600" b="1" i="0" dirty="0">
                <a:effectLst/>
                <a:latin typeface="Graphik Meetup"/>
              </a:rPr>
            </a:br>
            <a:br>
              <a:rPr lang="en-US" sz="1600" b="1" i="0" dirty="0">
                <a:effectLst/>
                <a:latin typeface="Graphik Meetup"/>
              </a:rPr>
            </a:br>
            <a:endParaRPr lang="en-US" sz="2400" dirty="0"/>
          </a:p>
        </p:txBody>
      </p:sp>
      <p:sp>
        <p:nvSpPr>
          <p:cNvPr id="6" name="Subtitle 2"/>
          <p:cNvSpPr>
            <a:spLocks noGrp="1"/>
          </p:cNvSpPr>
          <p:nvPr>
            <p:ph type="subTitle" idx="1"/>
          </p:nvPr>
        </p:nvSpPr>
        <p:spPr>
          <a:xfrm>
            <a:off x="363854" y="4202688"/>
            <a:ext cx="2480946" cy="775129"/>
          </a:xfrm>
        </p:spPr>
        <p:txBody>
          <a:bodyPr/>
          <a:lstStyle/>
          <a:p>
            <a:r>
              <a:rPr lang="en-US" sz="1400" dirty="0">
                <a:latin typeface="+mn-lt"/>
              </a:rPr>
              <a:t>John Miner</a:t>
            </a:r>
            <a:br>
              <a:rPr lang="en-US" sz="1400" dirty="0">
                <a:latin typeface="+mn-lt"/>
              </a:rPr>
            </a:br>
            <a:r>
              <a:rPr lang="en-US" sz="1400" dirty="0">
                <a:latin typeface="+mn-lt"/>
              </a:rPr>
              <a:t>Data Architect</a:t>
            </a:r>
          </a:p>
          <a:p>
            <a:r>
              <a:rPr lang="en-US" sz="1400" dirty="0">
                <a:latin typeface="+mn-lt"/>
                <a:hlinkClick r:id="rId2"/>
              </a:rPr>
              <a:t>john.miner@insight.com</a:t>
            </a:r>
            <a:endParaRPr lang="en-US" sz="1400" dirty="0">
              <a:latin typeface="+mn-lt"/>
            </a:endParaRPr>
          </a:p>
          <a:p>
            <a:endParaRPr lang="en-US" dirty="0">
              <a:latin typeface="+mn-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81" y="4202688"/>
            <a:ext cx="1102430" cy="444981"/>
          </a:xfrm>
          <a:prstGeom prst="rect">
            <a:avLst/>
          </a:prstGeom>
        </p:spPr>
      </p:pic>
    </p:spTree>
    <p:extLst>
      <p:ext uri="{BB962C8B-B14F-4D97-AF65-F5344CB8AC3E}">
        <p14:creationId xmlns:p14="http://schemas.microsoft.com/office/powerpoint/2010/main" val="3789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Real time analytics</a:t>
            </a:r>
          </a:p>
        </p:txBody>
      </p:sp>
      <p:sp>
        <p:nvSpPr>
          <p:cNvPr id="51" name="TextBox 50">
            <a:extLst>
              <a:ext uri="{FF2B5EF4-FFF2-40B4-BE49-F238E27FC236}">
                <a16:creationId xmlns:a16="http://schemas.microsoft.com/office/drawing/2014/main" id="{D6FACB00-7537-C34D-AA2F-4A4C0F6BA4B7}"/>
              </a:ext>
            </a:extLst>
          </p:cNvPr>
          <p:cNvSpPr txBox="1"/>
          <p:nvPr/>
        </p:nvSpPr>
        <p:spPr>
          <a:xfrm>
            <a:off x="887635" y="984155"/>
            <a:ext cx="1092480" cy="230832"/>
          </a:xfrm>
          <a:prstGeom prst="rect">
            <a:avLst/>
          </a:prstGeom>
          <a:noFill/>
        </p:spPr>
        <p:txBody>
          <a:bodyPr wrap="none" lIns="0" tIns="0" rIns="0" bIns="0" rtlCol="0">
            <a:spAutoFit/>
          </a:bodyPr>
          <a:lstStyle/>
          <a:p>
            <a:pPr algn="ctr"/>
            <a:r>
              <a:rPr lang="en-US" sz="1500" b="1" dirty="0">
                <a:solidFill>
                  <a:srgbClr val="52C7AA"/>
                </a:solidFill>
              </a:rPr>
              <a:t>Data Source</a:t>
            </a:r>
          </a:p>
        </p:txBody>
      </p:sp>
      <p:pic>
        <p:nvPicPr>
          <p:cNvPr id="60" name="Picture 59" descr="Icon of a house representing a Data Lakehouse">
            <a:extLst>
              <a:ext uri="{FF2B5EF4-FFF2-40B4-BE49-F238E27FC236}">
                <a16:creationId xmlns:a16="http://schemas.microsoft.com/office/drawing/2014/main" id="{1A145116-17E5-30CD-CB50-B1919123B734}"/>
              </a:ext>
            </a:extLst>
          </p:cNvPr>
          <p:cNvPicPr>
            <a:picLocks noChangeAspect="1"/>
          </p:cNvPicPr>
          <p:nvPr/>
        </p:nvPicPr>
        <p:blipFill>
          <a:blip r:embed="rId3"/>
          <a:stretch>
            <a:fillRect/>
          </a:stretch>
        </p:blipFill>
        <p:spPr>
          <a:xfrm>
            <a:off x="1029212" y="1406813"/>
            <a:ext cx="314325" cy="285750"/>
          </a:xfrm>
          <a:prstGeom prst="rect">
            <a:avLst/>
          </a:prstGeom>
        </p:spPr>
      </p:pic>
      <p:pic>
        <p:nvPicPr>
          <p:cNvPr id="59" name="Picture 58" descr="Icon of a big building representing a Data Warehouse">
            <a:extLst>
              <a:ext uri="{FF2B5EF4-FFF2-40B4-BE49-F238E27FC236}">
                <a16:creationId xmlns:a16="http://schemas.microsoft.com/office/drawing/2014/main" id="{3B61BB30-D98C-C141-7EEB-51F1B36C0EB7}"/>
              </a:ext>
            </a:extLst>
          </p:cNvPr>
          <p:cNvPicPr>
            <a:picLocks noChangeAspect="1"/>
          </p:cNvPicPr>
          <p:nvPr/>
        </p:nvPicPr>
        <p:blipFill>
          <a:blip r:embed="rId4"/>
          <a:stretch>
            <a:fillRect/>
          </a:stretch>
        </p:blipFill>
        <p:spPr>
          <a:xfrm>
            <a:off x="1438488" y="1435388"/>
            <a:ext cx="400050" cy="257175"/>
          </a:xfrm>
          <a:prstGeom prst="rect">
            <a:avLst/>
          </a:prstGeom>
        </p:spPr>
      </p:pic>
      <p:sp>
        <p:nvSpPr>
          <p:cNvPr id="57" name="TextBox 56">
            <a:extLst>
              <a:ext uri="{FF2B5EF4-FFF2-40B4-BE49-F238E27FC236}">
                <a16:creationId xmlns:a16="http://schemas.microsoft.com/office/drawing/2014/main" id="{E1B10CFC-3994-04DD-1148-F3D97F4B3C1B}"/>
              </a:ext>
            </a:extLst>
          </p:cNvPr>
          <p:cNvSpPr txBox="1"/>
          <p:nvPr/>
        </p:nvSpPr>
        <p:spPr>
          <a:xfrm>
            <a:off x="853912" y="1809026"/>
            <a:ext cx="1159926" cy="369332"/>
          </a:xfrm>
          <a:prstGeom prst="rect">
            <a:avLst/>
          </a:prstGeom>
          <a:noFill/>
        </p:spPr>
        <p:txBody>
          <a:bodyPr wrap="square" lIns="0" tIns="0" rIns="0" bIns="0" rtlCol="0">
            <a:spAutoFit/>
          </a:bodyPr>
          <a:lstStyle/>
          <a:p>
            <a:pPr algn="ctr"/>
            <a:r>
              <a:rPr lang="en-US" sz="1200">
                <a:solidFill>
                  <a:srgbClr val="2F2F2F"/>
                </a:solidFill>
              </a:rPr>
              <a:t>Lakehouse &amp; Data Warehouse</a:t>
            </a:r>
          </a:p>
        </p:txBody>
      </p:sp>
      <p:pic>
        <p:nvPicPr>
          <p:cNvPr id="61" name="Picture 60" descr="Icon representing data silos">
            <a:extLst>
              <a:ext uri="{FF2B5EF4-FFF2-40B4-BE49-F238E27FC236}">
                <a16:creationId xmlns:a16="http://schemas.microsoft.com/office/drawing/2014/main" id="{BA4853DE-2BDA-9920-6110-DF00DD0D7640}"/>
              </a:ext>
            </a:extLst>
          </p:cNvPr>
          <p:cNvPicPr>
            <a:picLocks noChangeAspect="1"/>
          </p:cNvPicPr>
          <p:nvPr/>
        </p:nvPicPr>
        <p:blipFill>
          <a:blip r:embed="rId5"/>
          <a:stretch>
            <a:fillRect/>
          </a:stretch>
        </p:blipFill>
        <p:spPr>
          <a:xfrm>
            <a:off x="1286237" y="2465882"/>
            <a:ext cx="295275" cy="238125"/>
          </a:xfrm>
          <a:prstGeom prst="rect">
            <a:avLst/>
          </a:prstGeom>
        </p:spPr>
      </p:pic>
      <p:sp>
        <p:nvSpPr>
          <p:cNvPr id="65" name="TextBox 64">
            <a:extLst>
              <a:ext uri="{FF2B5EF4-FFF2-40B4-BE49-F238E27FC236}">
                <a16:creationId xmlns:a16="http://schemas.microsoft.com/office/drawing/2014/main" id="{E74AA255-59F8-D303-45DE-BE827C7600C3}"/>
              </a:ext>
            </a:extLst>
          </p:cNvPr>
          <p:cNvSpPr txBox="1"/>
          <p:nvPr/>
        </p:nvSpPr>
        <p:spPr>
          <a:xfrm>
            <a:off x="748075" y="2819975"/>
            <a:ext cx="1371600" cy="369332"/>
          </a:xfrm>
          <a:prstGeom prst="rect">
            <a:avLst/>
          </a:prstGeom>
          <a:noFill/>
        </p:spPr>
        <p:txBody>
          <a:bodyPr wrap="square" lIns="0" tIns="0" rIns="0" bIns="0" rtlCol="0">
            <a:spAutoFit/>
          </a:bodyPr>
          <a:lstStyle/>
          <a:p>
            <a:pPr algn="ctr"/>
            <a:r>
              <a:rPr lang="en-US" sz="1200" dirty="0">
                <a:solidFill>
                  <a:srgbClr val="2F2F2F"/>
                </a:solidFill>
              </a:rPr>
              <a:t>Structured / Unstructured</a:t>
            </a:r>
          </a:p>
        </p:txBody>
      </p:sp>
      <p:sp>
        <p:nvSpPr>
          <p:cNvPr id="32" name="video_2" title="Icon of a video camera">
            <a:extLst>
              <a:ext uri="{FF2B5EF4-FFF2-40B4-BE49-F238E27FC236}">
                <a16:creationId xmlns:a16="http://schemas.microsoft.com/office/drawing/2014/main" id="{AD710B8A-5AE1-D091-280B-14410745EC98}"/>
              </a:ext>
            </a:extLst>
          </p:cNvPr>
          <p:cNvSpPr>
            <a:spLocks noChangeAspect="1" noEditPoints="1"/>
          </p:cNvSpPr>
          <p:nvPr/>
        </p:nvSpPr>
        <p:spPr bwMode="auto">
          <a:xfrm>
            <a:off x="1245280" y="3515359"/>
            <a:ext cx="377190" cy="173969"/>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20" name="TextBox 19">
            <a:extLst>
              <a:ext uri="{FF2B5EF4-FFF2-40B4-BE49-F238E27FC236}">
                <a16:creationId xmlns:a16="http://schemas.microsoft.com/office/drawing/2014/main" id="{54F7D41E-022E-986C-3EF4-51AD2624BDA0}"/>
              </a:ext>
            </a:extLst>
          </p:cNvPr>
          <p:cNvSpPr txBox="1"/>
          <p:nvPr/>
        </p:nvSpPr>
        <p:spPr>
          <a:xfrm>
            <a:off x="887788" y="3795574"/>
            <a:ext cx="1099788" cy="184666"/>
          </a:xfrm>
          <a:prstGeom prst="rect">
            <a:avLst/>
          </a:prstGeom>
          <a:noFill/>
        </p:spPr>
        <p:txBody>
          <a:bodyPr wrap="none" lIns="0" tIns="0" rIns="0" bIns="0" rtlCol="0">
            <a:spAutoFit/>
          </a:bodyPr>
          <a:lstStyle/>
          <a:p>
            <a:pPr algn="l"/>
            <a:r>
              <a:rPr lang="en-US" sz="1200" dirty="0">
                <a:solidFill>
                  <a:srgbClr val="2F2F2F"/>
                </a:solidFill>
              </a:rPr>
              <a:t>Event Streaming</a:t>
            </a:r>
          </a:p>
        </p:txBody>
      </p:sp>
      <p:pic>
        <p:nvPicPr>
          <p:cNvPr id="30" name="Picture 29" descr="Icon of box representing Models">
            <a:extLst>
              <a:ext uri="{FF2B5EF4-FFF2-40B4-BE49-F238E27FC236}">
                <a16:creationId xmlns:a16="http://schemas.microsoft.com/office/drawing/2014/main" id="{78F102E9-7CA8-FB26-CE70-98986480527F}"/>
              </a:ext>
            </a:extLst>
          </p:cNvPr>
          <p:cNvPicPr>
            <a:picLocks noChangeAspect="1"/>
          </p:cNvPicPr>
          <p:nvPr/>
        </p:nvPicPr>
        <p:blipFill>
          <a:blip r:embed="rId6"/>
          <a:stretch>
            <a:fillRect/>
          </a:stretch>
        </p:blipFill>
        <p:spPr>
          <a:xfrm>
            <a:off x="1267187" y="4306292"/>
            <a:ext cx="333375" cy="371475"/>
          </a:xfrm>
          <a:prstGeom prst="rect">
            <a:avLst/>
          </a:prstGeom>
        </p:spPr>
      </p:pic>
      <p:sp>
        <p:nvSpPr>
          <p:cNvPr id="21" name="TextBox 20">
            <a:extLst>
              <a:ext uri="{FF2B5EF4-FFF2-40B4-BE49-F238E27FC236}">
                <a16:creationId xmlns:a16="http://schemas.microsoft.com/office/drawing/2014/main" id="{08AB97A5-927E-10E2-CAB2-DE5CD9CBF770}"/>
              </a:ext>
            </a:extLst>
          </p:cNvPr>
          <p:cNvSpPr txBox="1"/>
          <p:nvPr/>
        </p:nvSpPr>
        <p:spPr>
          <a:xfrm>
            <a:off x="1089430" y="4751476"/>
            <a:ext cx="687689" cy="184666"/>
          </a:xfrm>
          <a:prstGeom prst="rect">
            <a:avLst/>
          </a:prstGeom>
          <a:noFill/>
        </p:spPr>
        <p:txBody>
          <a:bodyPr wrap="none" lIns="0" tIns="0" rIns="0" bIns="0" rtlCol="0">
            <a:spAutoFit/>
          </a:bodyPr>
          <a:lstStyle/>
          <a:p>
            <a:pPr algn="l"/>
            <a:r>
              <a:rPr lang="en-US" sz="1200" dirty="0">
                <a:solidFill>
                  <a:srgbClr val="2F2F2F"/>
                </a:solidFill>
              </a:rPr>
              <a:t>ML Model</a:t>
            </a:r>
          </a:p>
        </p:txBody>
      </p:sp>
      <p:sp>
        <p:nvSpPr>
          <p:cNvPr id="54" name="TextBox 53">
            <a:extLst>
              <a:ext uri="{FF2B5EF4-FFF2-40B4-BE49-F238E27FC236}">
                <a16:creationId xmlns:a16="http://schemas.microsoft.com/office/drawing/2014/main" id="{42B10CF6-14EF-7249-B2C8-701A5A3F71E8}"/>
              </a:ext>
            </a:extLst>
          </p:cNvPr>
          <p:cNvSpPr txBox="1"/>
          <p:nvPr/>
        </p:nvSpPr>
        <p:spPr>
          <a:xfrm>
            <a:off x="3128307" y="971505"/>
            <a:ext cx="849592" cy="230832"/>
          </a:xfrm>
          <a:prstGeom prst="rect">
            <a:avLst/>
          </a:prstGeom>
          <a:noFill/>
        </p:spPr>
        <p:txBody>
          <a:bodyPr wrap="none" lIns="0" tIns="0" rIns="0" bIns="0" rtlCol="0">
            <a:spAutoFit/>
          </a:bodyPr>
          <a:lstStyle/>
          <a:p>
            <a:pPr algn="ctr"/>
            <a:r>
              <a:rPr lang="en-US" sz="1500" b="1" dirty="0">
                <a:solidFill>
                  <a:srgbClr val="52C7AA"/>
                </a:solidFill>
              </a:rPr>
              <a:t>Ingestion</a:t>
            </a:r>
          </a:p>
        </p:txBody>
      </p:sp>
      <p:pic>
        <p:nvPicPr>
          <p:cNvPr id="47" name="Picture 46" descr="Icon representing connection">
            <a:extLst>
              <a:ext uri="{FF2B5EF4-FFF2-40B4-BE49-F238E27FC236}">
                <a16:creationId xmlns:a16="http://schemas.microsoft.com/office/drawing/2014/main" id="{2A3159FA-90BD-1C64-3593-AEDD8F8431B6}"/>
              </a:ext>
            </a:extLst>
          </p:cNvPr>
          <p:cNvPicPr>
            <a:picLocks noChangeAspect="1"/>
          </p:cNvPicPr>
          <p:nvPr/>
        </p:nvPicPr>
        <p:blipFill>
          <a:blip r:embed="rId7"/>
          <a:stretch>
            <a:fillRect/>
          </a:stretch>
        </p:blipFill>
        <p:spPr>
          <a:xfrm>
            <a:off x="3421606" y="1437447"/>
            <a:ext cx="295275" cy="2286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3088944" y="1901359"/>
            <a:ext cx="985013" cy="184666"/>
          </a:xfrm>
          <a:prstGeom prst="rect">
            <a:avLst/>
          </a:prstGeom>
          <a:noFill/>
        </p:spPr>
        <p:txBody>
          <a:bodyPr wrap="none" lIns="0" tIns="0" rIns="0" bIns="0" rtlCol="0">
            <a:spAutoFit/>
          </a:bodyPr>
          <a:lstStyle/>
          <a:p>
            <a:pPr algn="l"/>
            <a:r>
              <a:rPr lang="en-US" sz="1200" dirty="0">
                <a:solidFill>
                  <a:srgbClr val="2F2F2F"/>
                </a:solidFill>
              </a:rPr>
              <a:t>CI &amp; Shortcuts</a:t>
            </a:r>
          </a:p>
        </p:txBody>
      </p:sp>
      <p:pic>
        <p:nvPicPr>
          <p:cNvPr id="39" name="Picture 38" descr="Icon representing organizing data with a computer">
            <a:extLst>
              <a:ext uri="{FF2B5EF4-FFF2-40B4-BE49-F238E27FC236}">
                <a16:creationId xmlns:a16="http://schemas.microsoft.com/office/drawing/2014/main" id="{836A66F7-D5B8-8E42-6419-6E6A8943D696}"/>
              </a:ext>
            </a:extLst>
          </p:cNvPr>
          <p:cNvPicPr>
            <a:picLocks noChangeAspect="1"/>
          </p:cNvPicPr>
          <p:nvPr/>
        </p:nvPicPr>
        <p:blipFill>
          <a:blip r:embed="rId8"/>
          <a:stretch>
            <a:fillRect/>
          </a:stretch>
        </p:blipFill>
        <p:spPr>
          <a:xfrm>
            <a:off x="3421435" y="2388806"/>
            <a:ext cx="304800" cy="323850"/>
          </a:xfrm>
          <a:prstGeom prst="rect">
            <a:avLst/>
          </a:prstGeom>
        </p:spPr>
      </p:pic>
      <p:sp>
        <p:nvSpPr>
          <p:cNvPr id="27" name="TextBox 26">
            <a:extLst>
              <a:ext uri="{FF2B5EF4-FFF2-40B4-BE49-F238E27FC236}">
                <a16:creationId xmlns:a16="http://schemas.microsoft.com/office/drawing/2014/main" id="{0A0F888C-997E-C583-2792-8B93E878A0FA}"/>
              </a:ext>
            </a:extLst>
          </p:cNvPr>
          <p:cNvSpPr txBox="1"/>
          <p:nvPr/>
        </p:nvSpPr>
        <p:spPr>
          <a:xfrm>
            <a:off x="3077422" y="2823032"/>
            <a:ext cx="992827" cy="369332"/>
          </a:xfrm>
          <a:prstGeom prst="rect">
            <a:avLst/>
          </a:prstGeom>
          <a:noFill/>
        </p:spPr>
        <p:txBody>
          <a:bodyPr wrap="square" lIns="0" tIns="0" rIns="0" bIns="0" rtlCol="0">
            <a:spAutoFit/>
          </a:bodyPr>
          <a:lstStyle/>
          <a:p>
            <a:pPr algn="ctr"/>
            <a:r>
              <a:rPr lang="en-US" sz="1200">
                <a:solidFill>
                  <a:srgbClr val="2F2F2F"/>
                </a:solidFill>
              </a:rPr>
              <a:t>Pipeline &amp; Dataflows</a:t>
            </a:r>
          </a:p>
        </p:txBody>
      </p:sp>
      <p:cxnSp>
        <p:nvCxnSpPr>
          <p:cNvPr id="89" name="Straight Arrow Connector 88" descr="A arrow connecting Lakehouses &amp; Data Warehouses to CI &amp; Shortcuts">
            <a:extLst>
              <a:ext uri="{FF2B5EF4-FFF2-40B4-BE49-F238E27FC236}">
                <a16:creationId xmlns:a16="http://schemas.microsoft.com/office/drawing/2014/main" id="{F21FBE13-5B77-8ED4-B49F-82C0A97A583D}"/>
              </a:ext>
            </a:extLst>
          </p:cNvPr>
          <p:cNvCxnSpPr/>
          <p:nvPr/>
        </p:nvCxnSpPr>
        <p:spPr>
          <a:xfrm>
            <a:off x="2273157" y="1995515"/>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descr="A arrow connecting Structured / Unstructured to Pipelines &amp; Dataflows">
            <a:extLst>
              <a:ext uri="{FF2B5EF4-FFF2-40B4-BE49-F238E27FC236}">
                <a16:creationId xmlns:a16="http://schemas.microsoft.com/office/drawing/2014/main" id="{991706E4-79E8-081B-23B2-95F8C76B66E2}"/>
              </a:ext>
            </a:extLst>
          </p:cNvPr>
          <p:cNvCxnSpPr>
            <a:cxnSpLocks/>
          </p:cNvCxnSpPr>
          <p:nvPr/>
        </p:nvCxnSpPr>
        <p:spPr>
          <a:xfrm>
            <a:off x="2273157" y="2992258"/>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DEFEAD-BA69-D0E8-0685-29473B7E9FAE}"/>
              </a:ext>
            </a:extLst>
          </p:cNvPr>
          <p:cNvSpPr txBox="1"/>
          <p:nvPr/>
        </p:nvSpPr>
        <p:spPr>
          <a:xfrm>
            <a:off x="5435054" y="984155"/>
            <a:ext cx="474553" cy="230832"/>
          </a:xfrm>
          <a:prstGeom prst="rect">
            <a:avLst/>
          </a:prstGeom>
          <a:noFill/>
        </p:spPr>
        <p:txBody>
          <a:bodyPr wrap="none" lIns="0" tIns="0" rIns="0" bIns="0" rtlCol="0">
            <a:spAutoFit/>
          </a:bodyPr>
          <a:lstStyle/>
          <a:p>
            <a:pPr algn="ctr"/>
            <a:r>
              <a:rPr lang="en-US" sz="1500" b="1" dirty="0">
                <a:solidFill>
                  <a:srgbClr val="52C7AA"/>
                </a:solidFill>
              </a:rPr>
              <a:t>Store</a:t>
            </a:r>
          </a:p>
        </p:txBody>
      </p:sp>
      <p:sp>
        <p:nvSpPr>
          <p:cNvPr id="45" name="Database_EFC7" descr="Icon of a cylinder representing a data base">
            <a:extLst>
              <a:ext uri="{FF2B5EF4-FFF2-40B4-BE49-F238E27FC236}">
                <a16:creationId xmlns:a16="http://schemas.microsoft.com/office/drawing/2014/main" id="{3147B4C0-8D08-1476-81A6-F4529303C022}"/>
              </a:ext>
            </a:extLst>
          </p:cNvPr>
          <p:cNvSpPr>
            <a:spLocks noChangeAspect="1" noEditPoints="1"/>
          </p:cNvSpPr>
          <p:nvPr/>
        </p:nvSpPr>
        <p:spPr bwMode="auto">
          <a:xfrm>
            <a:off x="5553619" y="1437447"/>
            <a:ext cx="237422" cy="30861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7" name="TextBox 16">
            <a:extLst>
              <a:ext uri="{FF2B5EF4-FFF2-40B4-BE49-F238E27FC236}">
                <a16:creationId xmlns:a16="http://schemas.microsoft.com/office/drawing/2014/main" id="{FC71AD0A-325C-87F8-6492-28874F313711}"/>
              </a:ext>
            </a:extLst>
          </p:cNvPr>
          <p:cNvSpPr txBox="1"/>
          <p:nvPr/>
        </p:nvSpPr>
        <p:spPr>
          <a:xfrm>
            <a:off x="5364554" y="1901359"/>
            <a:ext cx="620747" cy="184666"/>
          </a:xfrm>
          <a:prstGeom prst="rect">
            <a:avLst/>
          </a:prstGeom>
          <a:noFill/>
        </p:spPr>
        <p:txBody>
          <a:bodyPr wrap="none" lIns="0" tIns="0" rIns="0" bIns="0" rtlCol="0">
            <a:spAutoFit/>
          </a:bodyPr>
          <a:lstStyle/>
          <a:p>
            <a:pPr algn="l"/>
            <a:r>
              <a:rPr lang="en-US" sz="1200" dirty="0">
                <a:solidFill>
                  <a:srgbClr val="2F2F2F"/>
                </a:solidFill>
              </a:rPr>
              <a:t>Kusto DB</a:t>
            </a:r>
          </a:p>
        </p:txBody>
      </p:sp>
      <p:grpSp>
        <p:nvGrpSpPr>
          <p:cNvPr id="24" name="Group 23" descr="A arrow connecting CI &amp; Shortcuts, Pipelines &amp; Dataflows, Event Streaming and ML Model to Kusto DB">
            <a:extLst>
              <a:ext uri="{FF2B5EF4-FFF2-40B4-BE49-F238E27FC236}">
                <a16:creationId xmlns:a16="http://schemas.microsoft.com/office/drawing/2014/main" id="{179C41A6-2FEB-CBB7-B736-125E94124949}"/>
              </a:ext>
            </a:extLst>
          </p:cNvPr>
          <p:cNvGrpSpPr/>
          <p:nvPr/>
        </p:nvGrpSpPr>
        <p:grpSpPr>
          <a:xfrm>
            <a:off x="2273157" y="1993693"/>
            <a:ext cx="2799277" cy="2850116"/>
            <a:chOff x="3030876" y="2658256"/>
            <a:chExt cx="3732369" cy="3800155"/>
          </a:xfrm>
        </p:grpSpPr>
        <p:cxnSp>
          <p:nvCxnSpPr>
            <p:cNvPr id="92" name="Elbow Connector 91">
              <a:extLst>
                <a:ext uri="{FF2B5EF4-FFF2-40B4-BE49-F238E27FC236}">
                  <a16:creationId xmlns:a16="http://schemas.microsoft.com/office/drawing/2014/main" id="{5D5CD409-E26E-E7D4-0682-BC9113AEDC17}"/>
                </a:ext>
              </a:extLst>
            </p:cNvPr>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23878148-B9DD-DAD7-251C-C88596968A0A}"/>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87FDCC-5189-D86F-88B0-38873D620C78}"/>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0A882D-1BDA-05DF-1933-71DC2A8A6D0B}"/>
                </a:ext>
              </a:extLst>
            </p:cNvPr>
            <p:cNvCxnSpPr>
              <a:cxnSpLocks/>
            </p:cNvCxnSpPr>
            <p:nvPr/>
          </p:nvCxnSpPr>
          <p:spPr>
            <a:xfrm>
              <a:off x="5581650" y="3989677"/>
              <a:ext cx="49212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descr="Icon of a house representing a Data Lakehouse">
            <a:extLst>
              <a:ext uri="{FF2B5EF4-FFF2-40B4-BE49-F238E27FC236}">
                <a16:creationId xmlns:a16="http://schemas.microsoft.com/office/drawing/2014/main" id="{B369BD4E-3C5A-9882-9F1B-64C45A1E65F0}"/>
              </a:ext>
            </a:extLst>
          </p:cNvPr>
          <p:cNvPicPr>
            <a:picLocks noChangeAspect="1"/>
          </p:cNvPicPr>
          <p:nvPr/>
        </p:nvPicPr>
        <p:blipFill>
          <a:blip r:embed="rId3"/>
          <a:stretch>
            <a:fillRect/>
          </a:stretch>
        </p:blipFill>
        <p:spPr>
          <a:xfrm>
            <a:off x="5260796" y="3318143"/>
            <a:ext cx="314325" cy="285750"/>
          </a:xfrm>
          <a:prstGeom prst="rect">
            <a:avLst/>
          </a:prstGeom>
        </p:spPr>
      </p:pic>
      <p:pic>
        <p:nvPicPr>
          <p:cNvPr id="40" name="Picture 39" descr="Icon of a big building representing a Data Warehouse">
            <a:extLst>
              <a:ext uri="{FF2B5EF4-FFF2-40B4-BE49-F238E27FC236}">
                <a16:creationId xmlns:a16="http://schemas.microsoft.com/office/drawing/2014/main" id="{CF6A1796-CCFB-9E6F-1A44-72E263AAF618}"/>
              </a:ext>
            </a:extLst>
          </p:cNvPr>
          <p:cNvPicPr>
            <a:picLocks noChangeAspect="1"/>
          </p:cNvPicPr>
          <p:nvPr/>
        </p:nvPicPr>
        <p:blipFill>
          <a:blip r:embed="rId4"/>
          <a:stretch>
            <a:fillRect/>
          </a:stretch>
        </p:blipFill>
        <p:spPr>
          <a:xfrm>
            <a:off x="5670072" y="3346718"/>
            <a:ext cx="400050" cy="257175"/>
          </a:xfrm>
          <a:prstGeom prst="rect">
            <a:avLst/>
          </a:prstGeom>
        </p:spPr>
      </p:pic>
      <p:sp>
        <p:nvSpPr>
          <p:cNvPr id="87" name="TextBox 86">
            <a:extLst>
              <a:ext uri="{FF2B5EF4-FFF2-40B4-BE49-F238E27FC236}">
                <a16:creationId xmlns:a16="http://schemas.microsoft.com/office/drawing/2014/main" id="{36F7FE75-BD70-D573-96AE-837721EA96F6}"/>
              </a:ext>
            </a:extLst>
          </p:cNvPr>
          <p:cNvSpPr txBox="1"/>
          <p:nvPr/>
        </p:nvSpPr>
        <p:spPr>
          <a:xfrm>
            <a:off x="5064428" y="3756999"/>
            <a:ext cx="1199792" cy="230832"/>
          </a:xfrm>
          <a:prstGeom prst="rect">
            <a:avLst/>
          </a:prstGeom>
          <a:noFill/>
        </p:spPr>
        <p:txBody>
          <a:bodyPr wrap="square" lIns="0" tIns="0" rIns="0" bIns="0" rtlCol="0">
            <a:spAutoFit/>
          </a:bodyPr>
          <a:lstStyle/>
          <a:p>
            <a:pPr algn="ctr"/>
            <a:r>
              <a:rPr lang="en-US" sz="1500" b="1" dirty="0">
                <a:solidFill>
                  <a:srgbClr val="52C7AA"/>
                </a:solidFill>
              </a:rPr>
              <a:t>Mirror</a:t>
            </a:r>
          </a:p>
        </p:txBody>
      </p:sp>
      <p:sp>
        <p:nvSpPr>
          <p:cNvPr id="28" name="TextBox 27">
            <a:extLst>
              <a:ext uri="{FF2B5EF4-FFF2-40B4-BE49-F238E27FC236}">
                <a16:creationId xmlns:a16="http://schemas.microsoft.com/office/drawing/2014/main" id="{0FEF4BFE-AC86-F19F-2870-7E3E8FA73EF2}"/>
              </a:ext>
            </a:extLst>
          </p:cNvPr>
          <p:cNvSpPr txBox="1"/>
          <p:nvPr/>
        </p:nvSpPr>
        <p:spPr>
          <a:xfrm>
            <a:off x="5072434" y="3991636"/>
            <a:ext cx="1199792" cy="369332"/>
          </a:xfrm>
          <a:prstGeom prst="rect">
            <a:avLst/>
          </a:prstGeom>
          <a:noFill/>
        </p:spPr>
        <p:txBody>
          <a:bodyPr wrap="square" lIns="0" tIns="0" rIns="0" bIns="0" rtlCol="0">
            <a:spAutoFit/>
          </a:bodyPr>
          <a:lstStyle/>
          <a:p>
            <a:pPr algn="ctr"/>
            <a:r>
              <a:rPr lang="en-US" sz="1200" dirty="0">
                <a:solidFill>
                  <a:srgbClr val="2F2F2F"/>
                </a:solidFill>
              </a:rPr>
              <a:t>Lakehouse &amp; Data Warehouse</a:t>
            </a:r>
          </a:p>
        </p:txBody>
      </p:sp>
      <p:cxnSp>
        <p:nvCxnSpPr>
          <p:cNvPr id="135" name="Straight Arrow Connector 134" descr="A arrow connecting Kusto DB to Lakehouses &amp; Data Warehouses">
            <a:extLst>
              <a:ext uri="{FF2B5EF4-FFF2-40B4-BE49-F238E27FC236}">
                <a16:creationId xmlns:a16="http://schemas.microsoft.com/office/drawing/2014/main" id="{78867A9F-8C41-D3C5-4829-F53323AA367A}"/>
              </a:ext>
            </a:extLst>
          </p:cNvPr>
          <p:cNvCxnSpPr>
            <a:cxnSpLocks/>
          </p:cNvCxnSpPr>
          <p:nvPr/>
        </p:nvCxnSpPr>
        <p:spPr>
          <a:xfrm>
            <a:off x="5670072" y="2240736"/>
            <a:ext cx="0" cy="869133"/>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637BE10-1D95-27A5-DED6-303FB30BD806}"/>
              </a:ext>
            </a:extLst>
          </p:cNvPr>
          <p:cNvSpPr txBox="1"/>
          <p:nvPr/>
        </p:nvSpPr>
        <p:spPr>
          <a:xfrm>
            <a:off x="7474966" y="984155"/>
            <a:ext cx="633187" cy="230832"/>
          </a:xfrm>
          <a:prstGeom prst="rect">
            <a:avLst/>
          </a:prstGeom>
          <a:noFill/>
        </p:spPr>
        <p:txBody>
          <a:bodyPr wrap="none" lIns="0" tIns="0" rIns="0" bIns="0" rtlCol="0">
            <a:spAutoFit/>
          </a:bodyPr>
          <a:lstStyle/>
          <a:p>
            <a:pPr algn="ctr"/>
            <a:r>
              <a:rPr lang="en-US" sz="1500" b="1" dirty="0">
                <a:solidFill>
                  <a:srgbClr val="52C7AA"/>
                </a:solidFill>
              </a:rPr>
              <a:t>Expose</a:t>
            </a:r>
          </a:p>
        </p:txBody>
      </p:sp>
      <p:pic>
        <p:nvPicPr>
          <p:cNvPr id="49" name="Picture 48" descr="Power BI Logo">
            <a:extLst>
              <a:ext uri="{FF2B5EF4-FFF2-40B4-BE49-F238E27FC236}">
                <a16:creationId xmlns:a16="http://schemas.microsoft.com/office/drawing/2014/main" id="{1C54F96A-F190-FCEA-B4C3-ACF4849A4E32}"/>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7592246" y="1462007"/>
            <a:ext cx="382298" cy="382298"/>
          </a:xfrm>
          <a:prstGeom prst="rect">
            <a:avLst/>
          </a:prstGeom>
        </p:spPr>
      </p:pic>
      <p:sp>
        <p:nvSpPr>
          <p:cNvPr id="50" name="TextBox 49">
            <a:extLst>
              <a:ext uri="{FF2B5EF4-FFF2-40B4-BE49-F238E27FC236}">
                <a16:creationId xmlns:a16="http://schemas.microsoft.com/office/drawing/2014/main" id="{BC899422-C7DF-EF18-4A96-F74D2163E948}"/>
              </a:ext>
            </a:extLst>
          </p:cNvPr>
          <p:cNvSpPr txBox="1"/>
          <p:nvPr/>
        </p:nvSpPr>
        <p:spPr>
          <a:xfrm>
            <a:off x="7683356" y="1901359"/>
            <a:ext cx="216406" cy="184666"/>
          </a:xfrm>
          <a:prstGeom prst="rect">
            <a:avLst/>
          </a:prstGeom>
          <a:noFill/>
        </p:spPr>
        <p:txBody>
          <a:bodyPr wrap="none" lIns="0" tIns="0" rIns="0" bIns="0" rtlCol="0">
            <a:spAutoFit/>
          </a:bodyPr>
          <a:lstStyle/>
          <a:p>
            <a:pPr algn="ctr"/>
            <a:r>
              <a:rPr lang="en-US" sz="1200">
                <a:solidFill>
                  <a:srgbClr val="2F2F2F"/>
                </a:solidFill>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7719345" y="2465882"/>
            <a:ext cx="144427" cy="2743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29" name="TextBox 28">
            <a:extLst>
              <a:ext uri="{FF2B5EF4-FFF2-40B4-BE49-F238E27FC236}">
                <a16:creationId xmlns:a16="http://schemas.microsoft.com/office/drawing/2014/main" id="{85E59FBE-ABF6-E549-0588-22C034989C34}"/>
              </a:ext>
            </a:extLst>
          </p:cNvPr>
          <p:cNvSpPr txBox="1"/>
          <p:nvPr/>
        </p:nvSpPr>
        <p:spPr>
          <a:xfrm>
            <a:off x="7402551" y="2823031"/>
            <a:ext cx="840102" cy="184666"/>
          </a:xfrm>
          <a:prstGeom prst="rect">
            <a:avLst/>
          </a:prstGeom>
          <a:noFill/>
        </p:spPr>
        <p:txBody>
          <a:bodyPr wrap="none" lIns="0" tIns="0" rIns="0" bIns="0" rtlCol="0">
            <a:spAutoFit/>
          </a:bodyPr>
          <a:lstStyle/>
          <a:p>
            <a:pPr algn="l"/>
            <a:r>
              <a:rPr lang="en-US" sz="1200" dirty="0">
                <a:solidFill>
                  <a:srgbClr val="2F2F2F"/>
                </a:solidFill>
              </a:rPr>
              <a:t>Kusto Query</a:t>
            </a:r>
          </a:p>
        </p:txBody>
      </p:sp>
      <p:pic>
        <p:nvPicPr>
          <p:cNvPr id="46" name="Picture 45" descr="Icon of a notebook">
            <a:extLst>
              <a:ext uri="{FF2B5EF4-FFF2-40B4-BE49-F238E27FC236}">
                <a16:creationId xmlns:a16="http://schemas.microsoft.com/office/drawing/2014/main" id="{39320F32-2022-9C82-9C17-35B9AAE8E5D4}"/>
              </a:ext>
            </a:extLst>
          </p:cNvPr>
          <p:cNvPicPr>
            <a:picLocks noChangeAspect="1"/>
          </p:cNvPicPr>
          <p:nvPr/>
        </p:nvPicPr>
        <p:blipFill>
          <a:blip r:embed="rId10"/>
          <a:stretch>
            <a:fillRect/>
          </a:stretch>
        </p:blipFill>
        <p:spPr>
          <a:xfrm>
            <a:off x="7686782" y="3476831"/>
            <a:ext cx="209550" cy="257175"/>
          </a:xfrm>
          <a:prstGeom prst="rect">
            <a:avLst/>
          </a:prstGeom>
        </p:spPr>
      </p:pic>
      <p:sp>
        <p:nvSpPr>
          <p:cNvPr id="23" name="TextBox 22">
            <a:extLst>
              <a:ext uri="{FF2B5EF4-FFF2-40B4-BE49-F238E27FC236}">
                <a16:creationId xmlns:a16="http://schemas.microsoft.com/office/drawing/2014/main" id="{6C6377A7-B569-777A-732F-4F426EB69B2E}"/>
              </a:ext>
            </a:extLst>
          </p:cNvPr>
          <p:cNvSpPr txBox="1"/>
          <p:nvPr/>
        </p:nvSpPr>
        <p:spPr>
          <a:xfrm>
            <a:off x="7449516" y="3795574"/>
            <a:ext cx="683264" cy="184666"/>
          </a:xfrm>
          <a:prstGeom prst="rect">
            <a:avLst/>
          </a:prstGeom>
          <a:noFill/>
        </p:spPr>
        <p:txBody>
          <a:bodyPr wrap="none" lIns="0" tIns="0" rIns="0" bIns="0" rtlCol="0">
            <a:spAutoFit/>
          </a:bodyPr>
          <a:lstStyle/>
          <a:p>
            <a:pPr algn="l"/>
            <a:r>
              <a:rPr lang="en-US" sz="1200" dirty="0">
                <a:solidFill>
                  <a:srgbClr val="2F2F2F"/>
                </a:solidFill>
              </a:rPr>
              <a:t>Notebook</a:t>
            </a:r>
          </a:p>
        </p:txBody>
      </p:sp>
      <p:grpSp>
        <p:nvGrpSpPr>
          <p:cNvPr id="26" name="Group 25" descr="A arrow connecting Kusto DB to PBI, Kusto Query and Notebook">
            <a:extLst>
              <a:ext uri="{FF2B5EF4-FFF2-40B4-BE49-F238E27FC236}">
                <a16:creationId xmlns:a16="http://schemas.microsoft.com/office/drawing/2014/main" id="{BB3875A1-DD9D-E658-F66A-B6A3FC082AB7}"/>
              </a:ext>
            </a:extLst>
          </p:cNvPr>
          <p:cNvGrpSpPr/>
          <p:nvPr/>
        </p:nvGrpSpPr>
        <p:grpSpPr>
          <a:xfrm>
            <a:off x="6192570" y="1993693"/>
            <a:ext cx="1045676" cy="1894214"/>
            <a:chOff x="8256760" y="2658256"/>
            <a:chExt cx="1394234" cy="2525619"/>
          </a:xfrm>
        </p:grpSpPr>
        <p:cxnSp>
          <p:nvCxnSpPr>
            <p:cNvPr id="146" name="Elbow Connector 145">
              <a:extLst>
                <a:ext uri="{FF2B5EF4-FFF2-40B4-BE49-F238E27FC236}">
                  <a16:creationId xmlns:a16="http://schemas.microsoft.com/office/drawing/2014/main" id="{8C834D35-DA9B-6C0B-3A6A-1C4A6EE8B881}"/>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a:extLst>
                <a:ext uri="{FF2B5EF4-FFF2-40B4-BE49-F238E27FC236}">
                  <a16:creationId xmlns:a16="http://schemas.microsoft.com/office/drawing/2014/main" id="{E43EE60D-DED5-6DF2-4EFA-6C47F41D10BB}"/>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BACCE3C-6C09-C5EE-88D9-ACCA58ED7678}"/>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383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40E8C"/>
            </a:gs>
            <a:gs pos="100000">
              <a:srgbClr val="CF108B"/>
            </a:gs>
          </a:gsLst>
          <a:lin ang="5400000" scaled="1"/>
        </a:gradFill>
        <a:effectLst/>
      </p:bgPr>
    </p:bg>
    <p:spTree>
      <p:nvGrpSpPr>
        <p:cNvPr id="1" name=""/>
        <p:cNvGrpSpPr/>
        <p:nvPr/>
      </p:nvGrpSpPr>
      <p:grpSpPr>
        <a:xfrm>
          <a:off x="0" y="0"/>
          <a:ext cx="0" cy="0"/>
          <a:chOff x="0" y="0"/>
          <a:chExt cx="0" cy="0"/>
        </a:xfrm>
      </p:grpSpPr>
      <p:sp>
        <p:nvSpPr>
          <p:cNvPr id="29" name="Title 1"/>
          <p:cNvSpPr txBox="1">
            <a:spLocks/>
          </p:cNvSpPr>
          <p:nvPr/>
        </p:nvSpPr>
        <p:spPr>
          <a:xfrm>
            <a:off x="979170" y="1367548"/>
            <a:ext cx="8111252" cy="336159"/>
          </a:xfrm>
          <a:prstGeom prst="rect">
            <a:avLst/>
          </a:prstGeom>
        </p:spPr>
        <p:txBody>
          <a:bodyPr vert="horz" wrap="square" lIns="107571" tIns="67232" rIns="107571" bIns="6723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699557" rtl="0" eaLnBrk="1" fontAlgn="ctr" latinLnBrk="0" hangingPunct="1">
              <a:lnSpc>
                <a:spcPct val="90000"/>
              </a:lnSpc>
              <a:spcBef>
                <a:spcPct val="0"/>
              </a:spcBef>
              <a:spcAft>
                <a:spcPts val="0"/>
              </a:spcAft>
              <a:buClrTx/>
              <a:buSzTx/>
              <a:buFontTx/>
              <a:buNone/>
              <a:tabLst/>
              <a:defRPr/>
            </a:pPr>
            <a:r>
              <a:rPr kumimoji="0" lang="en-US" sz="4400" b="1" i="0" u="none" strike="noStrike" kern="1200" cap="none" spc="-77" normalizeH="0" baseline="0" noProof="0" dirty="0">
                <a:ln w="3175">
                  <a:noFill/>
                </a:ln>
                <a:solidFill>
                  <a:srgbClr val="FFFFFF"/>
                </a:solidFill>
                <a:effectLst/>
                <a:uLnTx/>
                <a:uFillTx/>
                <a:latin typeface="Segoe UI Light"/>
                <a:ea typeface="+mn-ea"/>
                <a:cs typeface="Segoe UI" pitchFamily="34" charset="0"/>
              </a:rPr>
              <a:t>Lakehouse</a:t>
            </a:r>
          </a:p>
        </p:txBody>
      </p:sp>
      <p:pic>
        <p:nvPicPr>
          <p:cNvPr id="40" name="Picture 39">
            <a:extLst>
              <a:ext uri="{FF2B5EF4-FFF2-40B4-BE49-F238E27FC236}">
                <a16:creationId xmlns:a16="http://schemas.microsoft.com/office/drawing/2014/main" id="{50DD5AFE-76DB-431D-92EA-B34B93BB1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419" y="4510248"/>
            <a:ext cx="1756310" cy="334323"/>
          </a:xfrm>
          <a:prstGeom prst="rect">
            <a:avLst/>
          </a:prstGeom>
        </p:spPr>
      </p:pic>
      <p:sp>
        <p:nvSpPr>
          <p:cNvPr id="2" name="AutoShape 2">
            <a:extLst>
              <a:ext uri="{FF2B5EF4-FFF2-40B4-BE49-F238E27FC236}">
                <a16:creationId xmlns:a16="http://schemas.microsoft.com/office/drawing/2014/main" id="{86C4FCE7-A572-4B9F-B66C-33FF724EB9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E95622A3-9F5E-4ED7-A1E6-67E3878C1AF4}"/>
              </a:ext>
            </a:extLst>
          </p:cNvPr>
          <p:cNvSpPr txBox="1"/>
          <p:nvPr/>
        </p:nvSpPr>
        <p:spPr>
          <a:xfrm>
            <a:off x="979170" y="2094697"/>
            <a:ext cx="6353175" cy="1384995"/>
          </a:xfrm>
          <a:prstGeom prst="rect">
            <a:avLst/>
          </a:prstGeom>
          <a:noFill/>
        </p:spPr>
        <p:txBody>
          <a:bodyPr wrap="square">
            <a:spAutoFit/>
          </a:bodyPr>
          <a:lstStyle/>
          <a:p>
            <a:pPr marL="685800" lvl="1" indent="-342900">
              <a:buFont typeface="+mj-lt"/>
              <a:buAutoNum type="alphaLcParenR"/>
            </a:pPr>
            <a:r>
              <a:rPr lang="en-US" sz="1400" dirty="0"/>
              <a:t>Apache Spark</a:t>
            </a:r>
          </a:p>
          <a:p>
            <a:pPr marL="685800" lvl="1" indent="-342900">
              <a:buFont typeface="+mj-lt"/>
              <a:buAutoNum type="alphaLcParenR"/>
            </a:pPr>
            <a:r>
              <a:rPr lang="en-US" sz="1400" dirty="0"/>
              <a:t>Spark Clusters</a:t>
            </a:r>
          </a:p>
          <a:p>
            <a:pPr marL="685800" lvl="1" indent="-342900">
              <a:buFont typeface="+mj-lt"/>
              <a:buAutoNum type="alphaLcParenR"/>
            </a:pPr>
            <a:r>
              <a:rPr lang="en-US" sz="1400" dirty="0"/>
              <a:t>Medallion Architecture</a:t>
            </a:r>
          </a:p>
          <a:p>
            <a:pPr marL="685800" lvl="1" indent="-342900">
              <a:buFont typeface="+mj-lt"/>
              <a:buAutoNum type="alphaLcParenR"/>
            </a:pPr>
            <a:r>
              <a:rPr lang="en-US" sz="1400" dirty="0"/>
              <a:t>Data Ingestion	</a:t>
            </a:r>
          </a:p>
          <a:p>
            <a:pPr marL="685800" lvl="1" indent="-342900">
              <a:buFont typeface="+mj-lt"/>
              <a:buAutoNum type="alphaLcParenR"/>
            </a:pPr>
            <a:r>
              <a:rPr lang="en-US" sz="1400" dirty="0"/>
              <a:t>Data Engineering</a:t>
            </a:r>
          </a:p>
          <a:p>
            <a:pPr marL="685800" lvl="1" indent="-342900">
              <a:buFont typeface="+mj-lt"/>
              <a:buAutoNum type="alphaLcParenR"/>
            </a:pPr>
            <a:r>
              <a:rPr lang="en-US" sz="1400" dirty="0"/>
              <a:t>Two examples</a:t>
            </a:r>
            <a:endParaRPr lang="en-US" dirty="0"/>
          </a:p>
        </p:txBody>
      </p:sp>
    </p:spTree>
    <p:extLst>
      <p:ext uri="{BB962C8B-B14F-4D97-AF65-F5344CB8AC3E}">
        <p14:creationId xmlns:p14="http://schemas.microsoft.com/office/powerpoint/2010/main" val="99711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FB47-01C3-42C8-A820-3CC815C02B6C}"/>
              </a:ext>
            </a:extLst>
          </p:cNvPr>
          <p:cNvSpPr>
            <a:spLocks noGrp="1"/>
          </p:cNvSpPr>
          <p:nvPr>
            <p:ph type="title"/>
          </p:nvPr>
        </p:nvSpPr>
        <p:spPr/>
        <p:txBody>
          <a:bodyPr/>
          <a:lstStyle/>
          <a:p>
            <a:r>
              <a:rPr lang="en-US" dirty="0"/>
              <a:t>What is Spark?</a:t>
            </a:r>
          </a:p>
        </p:txBody>
      </p:sp>
      <p:sp>
        <p:nvSpPr>
          <p:cNvPr id="4" name="Text Placeholder 2">
            <a:extLst>
              <a:ext uri="{FF2B5EF4-FFF2-40B4-BE49-F238E27FC236}">
                <a16:creationId xmlns:a16="http://schemas.microsoft.com/office/drawing/2014/main" id="{5FC8F6C5-ECDD-4711-9540-A9D828BCFE6A}"/>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en-US"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Spark is a unified processing engine that can analyze big data using SQL, machine learning, graph processing or real-time stream analysis.</a:t>
            </a:r>
          </a:p>
          <a:p>
            <a:pPr marL="0" indent="0">
              <a:buNone/>
            </a:pPr>
            <a:br>
              <a:rPr lang="en-US" dirty="0"/>
            </a:br>
            <a:endParaRPr lang="en-US" dirty="0"/>
          </a:p>
          <a:p>
            <a:endParaRPr lang="en-US" dirty="0"/>
          </a:p>
          <a:p>
            <a:endParaRPr lang="en-US" dirty="0"/>
          </a:p>
        </p:txBody>
      </p:sp>
      <p:pic>
        <p:nvPicPr>
          <p:cNvPr id="1026" name="Picture 2" descr="Spark Engines">
            <a:extLst>
              <a:ext uri="{FF2B5EF4-FFF2-40B4-BE49-F238E27FC236}">
                <a16:creationId xmlns:a16="http://schemas.microsoft.com/office/drawing/2014/main" id="{B3A09746-7D22-4F11-B9E1-D5AD66522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2432957"/>
            <a:ext cx="2973161" cy="1795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53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FB47-01C3-42C8-A820-3CC815C02B6C}"/>
              </a:ext>
            </a:extLst>
          </p:cNvPr>
          <p:cNvSpPr>
            <a:spLocks noGrp="1"/>
          </p:cNvSpPr>
          <p:nvPr>
            <p:ph type="title"/>
          </p:nvPr>
        </p:nvSpPr>
        <p:spPr/>
        <p:txBody>
          <a:bodyPr/>
          <a:lstStyle/>
          <a:p>
            <a:r>
              <a:rPr lang="en-US" dirty="0"/>
              <a:t>Spark Cluster</a:t>
            </a:r>
          </a:p>
        </p:txBody>
      </p:sp>
      <p:sp>
        <p:nvSpPr>
          <p:cNvPr id="4" name="Text Placeholder 2">
            <a:extLst>
              <a:ext uri="{FF2B5EF4-FFF2-40B4-BE49-F238E27FC236}">
                <a16:creationId xmlns:a16="http://schemas.microsoft.com/office/drawing/2014/main" id="{5FC8F6C5-ECDD-4711-9540-A9D828BCFE6A}"/>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pic>
        <p:nvPicPr>
          <p:cNvPr id="2050" name="Picture 2" descr="Spark Physical Cluster, tasks">
            <a:extLst>
              <a:ext uri="{FF2B5EF4-FFF2-40B4-BE49-F238E27FC236}">
                <a16:creationId xmlns:a16="http://schemas.microsoft.com/office/drawing/2014/main" id="{CEB18485-E8CE-45EE-B622-1284F9EC6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315" y="1306967"/>
            <a:ext cx="4047306" cy="12647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95291C-5793-4581-AD5F-13E2B6D61CF4}"/>
              </a:ext>
            </a:extLst>
          </p:cNvPr>
          <p:cNvSpPr txBox="1"/>
          <p:nvPr/>
        </p:nvSpPr>
        <p:spPr>
          <a:xfrm>
            <a:off x="617757" y="2904384"/>
            <a:ext cx="7634514" cy="1754326"/>
          </a:xfrm>
          <a:prstGeom prst="rect">
            <a:avLst/>
          </a:prstGeom>
          <a:noFill/>
        </p:spPr>
        <p:txBody>
          <a:bodyPr wrap="square" rtlCol="0">
            <a:spAutoFit/>
          </a:bodyPr>
          <a:lstStyle/>
          <a:p>
            <a:pPr algn="l"/>
            <a:r>
              <a:rPr lang="en-US"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By creating </a:t>
            </a:r>
            <a:r>
              <a:rPr lang="en-US" b="1"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Tasks</a:t>
            </a:r>
            <a:r>
              <a:rPr lang="en-US"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 the </a:t>
            </a:r>
            <a:r>
              <a:rPr lang="en-US" b="1"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Driver</a:t>
            </a:r>
            <a:r>
              <a:rPr lang="en-US"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 can assign units of work to </a:t>
            </a:r>
            <a:r>
              <a:rPr lang="en-US" b="1"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Slots</a:t>
            </a:r>
            <a:r>
              <a:rPr lang="en-US"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 for parallel execution.</a:t>
            </a:r>
          </a:p>
          <a:p>
            <a:pPr algn="l"/>
            <a:endParaRPr lang="en-US"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algn="l"/>
            <a:r>
              <a:rPr lang="en-US"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The </a:t>
            </a:r>
            <a:r>
              <a:rPr lang="en-US" b="1"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Driver</a:t>
            </a:r>
            <a:r>
              <a:rPr lang="en-US"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 must also decide how to partition the data so that it can be distributed for parallel processing.</a:t>
            </a:r>
          </a:p>
          <a:p>
            <a:pPr algn="l"/>
            <a:endParaRPr lang="en-US"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algn="l"/>
            <a:r>
              <a:rPr lang="en-US" dirty="0">
                <a:solidFill>
                  <a:srgbClr val="7D726D"/>
                </a:solidFill>
                <a:latin typeface="Verdana" panose="020B0604030504040204" pitchFamily="34" charset="0"/>
                <a:ea typeface="Verdana" panose="020B0604030504040204" pitchFamily="34" charset="0"/>
                <a:cs typeface="Verdana" panose="020B0604030504040204" pitchFamily="34" charset="0"/>
              </a:rPr>
              <a:t>Fabric automatically has a </a:t>
            </a:r>
            <a:r>
              <a:rPr lang="en-US" b="1" dirty="0">
                <a:solidFill>
                  <a:srgbClr val="7D726D"/>
                </a:solidFill>
                <a:latin typeface="Verdana" panose="020B0604030504040204" pitchFamily="34" charset="0"/>
                <a:ea typeface="Verdana" panose="020B0604030504040204" pitchFamily="34" charset="0"/>
                <a:cs typeface="Verdana" panose="020B0604030504040204" pitchFamily="34" charset="0"/>
              </a:rPr>
              <a:t>starter</a:t>
            </a:r>
            <a:r>
              <a:rPr lang="en-US" dirty="0">
                <a:solidFill>
                  <a:srgbClr val="7D726D"/>
                </a:solidFill>
                <a:latin typeface="Verdana" panose="020B0604030504040204" pitchFamily="34" charset="0"/>
                <a:ea typeface="Verdana" panose="020B0604030504040204" pitchFamily="34" charset="0"/>
                <a:cs typeface="Verdana" panose="020B0604030504040204" pitchFamily="34" charset="0"/>
              </a:rPr>
              <a:t> cluster waiting for you to use!</a:t>
            </a:r>
            <a:endParaRPr lang="en-US"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endParaRPr lang="en-US" dirty="0"/>
          </a:p>
        </p:txBody>
      </p:sp>
    </p:spTree>
    <p:extLst>
      <p:ext uri="{BB962C8B-B14F-4D97-AF65-F5344CB8AC3E}">
        <p14:creationId xmlns:p14="http://schemas.microsoft.com/office/powerpoint/2010/main" val="1813592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CA0E0-1DF8-F115-270D-AC6A9D62B0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D40DE-6E2F-D466-C3BF-7A4093B487EB}"/>
              </a:ext>
            </a:extLst>
          </p:cNvPr>
          <p:cNvSpPr>
            <a:spLocks noGrp="1"/>
          </p:cNvSpPr>
          <p:nvPr>
            <p:ph type="title"/>
          </p:nvPr>
        </p:nvSpPr>
        <p:spPr/>
        <p:txBody>
          <a:bodyPr/>
          <a:lstStyle/>
          <a:p>
            <a:r>
              <a:rPr lang="en-US" dirty="0"/>
              <a:t>Medallion Architecture</a:t>
            </a:r>
          </a:p>
        </p:txBody>
      </p:sp>
      <p:sp>
        <p:nvSpPr>
          <p:cNvPr id="4" name="Text Placeholder 2">
            <a:extLst>
              <a:ext uri="{FF2B5EF4-FFF2-40B4-BE49-F238E27FC236}">
                <a16:creationId xmlns:a16="http://schemas.microsoft.com/office/drawing/2014/main" id="{5AA26802-0274-6331-D5E8-13E2165DF3C9}"/>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pic>
        <p:nvPicPr>
          <p:cNvPr id="6" name="Picture 5" descr="A diagram of a computer&#10;&#10;Description automatically generated">
            <a:extLst>
              <a:ext uri="{FF2B5EF4-FFF2-40B4-BE49-F238E27FC236}">
                <a16:creationId xmlns:a16="http://schemas.microsoft.com/office/drawing/2014/main" id="{51A0E7B2-6E1D-958D-E9FB-C3662F2FA0FD}"/>
              </a:ext>
            </a:extLst>
          </p:cNvPr>
          <p:cNvPicPr>
            <a:picLocks noChangeAspect="1"/>
          </p:cNvPicPr>
          <p:nvPr/>
        </p:nvPicPr>
        <p:blipFill>
          <a:blip r:embed="rId2"/>
          <a:stretch>
            <a:fillRect/>
          </a:stretch>
        </p:blipFill>
        <p:spPr>
          <a:xfrm>
            <a:off x="676563" y="1318342"/>
            <a:ext cx="7492582" cy="3068391"/>
          </a:xfrm>
          <a:prstGeom prst="rect">
            <a:avLst/>
          </a:prstGeom>
        </p:spPr>
      </p:pic>
    </p:spTree>
    <p:extLst>
      <p:ext uri="{BB962C8B-B14F-4D97-AF65-F5344CB8AC3E}">
        <p14:creationId xmlns:p14="http://schemas.microsoft.com/office/powerpoint/2010/main" val="130792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EF1BF-5394-89F3-5ECD-6D0D65946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5B45F-99D9-459A-CBB7-E5C5711BD5DA}"/>
              </a:ext>
            </a:extLst>
          </p:cNvPr>
          <p:cNvSpPr>
            <a:spLocks noGrp="1"/>
          </p:cNvSpPr>
          <p:nvPr>
            <p:ph type="title"/>
          </p:nvPr>
        </p:nvSpPr>
        <p:spPr/>
        <p:txBody>
          <a:bodyPr/>
          <a:lstStyle/>
          <a:p>
            <a:r>
              <a:rPr lang="en-US" dirty="0"/>
              <a:t>Data Ingestion</a:t>
            </a:r>
          </a:p>
        </p:txBody>
      </p:sp>
      <p:sp>
        <p:nvSpPr>
          <p:cNvPr id="4" name="Text Placeholder 2">
            <a:extLst>
              <a:ext uri="{FF2B5EF4-FFF2-40B4-BE49-F238E27FC236}">
                <a16:creationId xmlns:a16="http://schemas.microsoft.com/office/drawing/2014/main" id="{A3460622-97F5-5157-DF10-12F9F292ADA1}"/>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sp>
        <p:nvSpPr>
          <p:cNvPr id="3" name="TextBox 2">
            <a:extLst>
              <a:ext uri="{FF2B5EF4-FFF2-40B4-BE49-F238E27FC236}">
                <a16:creationId xmlns:a16="http://schemas.microsoft.com/office/drawing/2014/main" id="{53ED8CBE-306A-F2A2-E567-A1BF453A640A}"/>
              </a:ext>
            </a:extLst>
          </p:cNvPr>
          <p:cNvSpPr txBox="1"/>
          <p:nvPr/>
        </p:nvSpPr>
        <p:spPr>
          <a:xfrm>
            <a:off x="330590" y="1071458"/>
            <a:ext cx="8626589" cy="3901068"/>
          </a:xfrm>
          <a:prstGeom prst="rect">
            <a:avLst/>
          </a:prstGeom>
          <a:noFill/>
        </p:spPr>
        <p:txBody>
          <a:bodyPr wrap="square" rtlCol="0">
            <a:spAutoFit/>
          </a:bodyPr>
          <a:lstStyle/>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Data Factory can copy a variety of data from point a to b.</a:t>
            </a:r>
          </a:p>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Short</a:t>
            </a: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cuts allow for data meshing.  Look for egress charges.</a:t>
            </a:r>
          </a:p>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Data Ga</a:t>
            </a: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teway is the key to on premise resources.</a:t>
            </a:r>
          </a:p>
          <a:p>
            <a:pPr marL="342900" indent="-342900" algn="l">
              <a:buFont typeface="+mj-lt"/>
              <a:buAutoNum type="arabicPeriod"/>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All tables are based on delta table format.</a:t>
            </a:r>
          </a:p>
          <a:p>
            <a:pPr marL="342900" indent="-342900" algn="l">
              <a:buFont typeface="+mj-lt"/>
              <a:buAutoNum type="arabicPeriod"/>
            </a:pP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algn="l"/>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algn="l"/>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algn="l"/>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algn="l"/>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algn="l"/>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algn="l"/>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algn="l"/>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algn="l"/>
            <a:r>
              <a:rPr lang="en-US" sz="1400" dirty="0">
                <a:solidFill>
                  <a:srgbClr val="CF108B"/>
                </a:solidFill>
                <a:latin typeface="Verdana" panose="020B0604030504040204" pitchFamily="34" charset="0"/>
                <a:ea typeface="Verdana" panose="020B0604030504040204" pitchFamily="34" charset="0"/>
                <a:cs typeface="Verdana" panose="020B0604030504040204" pitchFamily="34" charset="0"/>
              </a:rPr>
              <a:t>* Gateway is not available for all products yet.</a:t>
            </a:r>
            <a:endParaRPr lang="en-US" sz="1400" b="0" i="0" dirty="0">
              <a:solidFill>
                <a:srgbClr val="CF108B"/>
              </a:solidFill>
              <a:effectLst/>
              <a:latin typeface="Verdana" panose="020B0604030504040204" pitchFamily="34" charset="0"/>
              <a:ea typeface="Verdana" panose="020B0604030504040204" pitchFamily="34" charset="0"/>
              <a:cs typeface="Verdana" panose="020B0604030504040204" pitchFamily="34" charset="0"/>
            </a:endParaRPr>
          </a:p>
          <a:p>
            <a:endParaRPr lang="en-US" dirty="0"/>
          </a:p>
        </p:txBody>
      </p:sp>
      <p:pic>
        <p:nvPicPr>
          <p:cNvPr id="6" name="Picture 5" descr="A logo of a company&#10;&#10;Description automatically generated">
            <a:extLst>
              <a:ext uri="{FF2B5EF4-FFF2-40B4-BE49-F238E27FC236}">
                <a16:creationId xmlns:a16="http://schemas.microsoft.com/office/drawing/2014/main" id="{677E7709-CF0F-46A7-9982-7B1F351251C7}"/>
              </a:ext>
            </a:extLst>
          </p:cNvPr>
          <p:cNvPicPr>
            <a:picLocks noChangeAspect="1"/>
          </p:cNvPicPr>
          <p:nvPr/>
        </p:nvPicPr>
        <p:blipFill>
          <a:blip r:embed="rId3"/>
          <a:stretch>
            <a:fillRect/>
          </a:stretch>
        </p:blipFill>
        <p:spPr>
          <a:xfrm>
            <a:off x="6251842" y="3002432"/>
            <a:ext cx="1027485" cy="769622"/>
          </a:xfrm>
          <a:prstGeom prst="rect">
            <a:avLst/>
          </a:prstGeom>
        </p:spPr>
      </p:pic>
      <p:pic>
        <p:nvPicPr>
          <p:cNvPr id="8" name="Picture 7" descr="A blue and grey cylinder with a green center&#10;&#10;Description automatically generated">
            <a:extLst>
              <a:ext uri="{FF2B5EF4-FFF2-40B4-BE49-F238E27FC236}">
                <a16:creationId xmlns:a16="http://schemas.microsoft.com/office/drawing/2014/main" id="{4BAB264C-9AFA-20A2-D171-EE1F40A91F3F}"/>
              </a:ext>
            </a:extLst>
          </p:cNvPr>
          <p:cNvPicPr>
            <a:picLocks noChangeAspect="1"/>
          </p:cNvPicPr>
          <p:nvPr/>
        </p:nvPicPr>
        <p:blipFill>
          <a:blip r:embed="rId4"/>
          <a:stretch>
            <a:fillRect/>
          </a:stretch>
        </p:blipFill>
        <p:spPr>
          <a:xfrm>
            <a:off x="7241734" y="3004589"/>
            <a:ext cx="1153638" cy="605660"/>
          </a:xfrm>
          <a:prstGeom prst="rect">
            <a:avLst/>
          </a:prstGeom>
        </p:spPr>
      </p:pic>
      <p:pic>
        <p:nvPicPr>
          <p:cNvPr id="10" name="Picture 9" descr="A blue hexagon with white text&#10;&#10;Description automatically generated">
            <a:extLst>
              <a:ext uri="{FF2B5EF4-FFF2-40B4-BE49-F238E27FC236}">
                <a16:creationId xmlns:a16="http://schemas.microsoft.com/office/drawing/2014/main" id="{65E0853E-F043-8496-5A35-D9AC61766561}"/>
              </a:ext>
            </a:extLst>
          </p:cNvPr>
          <p:cNvPicPr>
            <a:picLocks noChangeAspect="1"/>
          </p:cNvPicPr>
          <p:nvPr/>
        </p:nvPicPr>
        <p:blipFill>
          <a:blip r:embed="rId5"/>
          <a:stretch>
            <a:fillRect/>
          </a:stretch>
        </p:blipFill>
        <p:spPr>
          <a:xfrm>
            <a:off x="4958120" y="3046775"/>
            <a:ext cx="1551771" cy="775886"/>
          </a:xfrm>
          <a:prstGeom prst="rect">
            <a:avLst/>
          </a:prstGeom>
        </p:spPr>
      </p:pic>
      <p:pic>
        <p:nvPicPr>
          <p:cNvPr id="12" name="Picture 11" descr="A few logos of data flow&#10;&#10;Description automatically generated with medium confidence">
            <a:extLst>
              <a:ext uri="{FF2B5EF4-FFF2-40B4-BE49-F238E27FC236}">
                <a16:creationId xmlns:a16="http://schemas.microsoft.com/office/drawing/2014/main" id="{CDE234A9-911D-FE23-874A-0334D917B3E7}"/>
              </a:ext>
            </a:extLst>
          </p:cNvPr>
          <p:cNvPicPr>
            <a:picLocks noChangeAspect="1"/>
          </p:cNvPicPr>
          <p:nvPr/>
        </p:nvPicPr>
        <p:blipFill>
          <a:blip r:embed="rId6"/>
          <a:stretch>
            <a:fillRect/>
          </a:stretch>
        </p:blipFill>
        <p:spPr>
          <a:xfrm>
            <a:off x="694516" y="2437220"/>
            <a:ext cx="2763530" cy="1724184"/>
          </a:xfrm>
          <a:prstGeom prst="rect">
            <a:avLst/>
          </a:prstGeom>
        </p:spPr>
      </p:pic>
      <p:sp>
        <p:nvSpPr>
          <p:cNvPr id="13" name="TextBox 12">
            <a:extLst>
              <a:ext uri="{FF2B5EF4-FFF2-40B4-BE49-F238E27FC236}">
                <a16:creationId xmlns:a16="http://schemas.microsoft.com/office/drawing/2014/main" id="{FF3140AF-0E7B-9F3F-E783-6D0ED2409327}"/>
              </a:ext>
            </a:extLst>
          </p:cNvPr>
          <p:cNvSpPr txBox="1"/>
          <p:nvPr/>
        </p:nvSpPr>
        <p:spPr>
          <a:xfrm>
            <a:off x="5509071" y="2656373"/>
            <a:ext cx="2251994" cy="307777"/>
          </a:xfrm>
          <a:prstGeom prst="rect">
            <a:avLst/>
          </a:prstGeom>
          <a:noFill/>
        </p:spPr>
        <p:txBody>
          <a:bodyPr wrap="square" rtlCol="0">
            <a:spAutoFit/>
          </a:bodyPr>
          <a:lstStyle/>
          <a:p>
            <a:r>
              <a:rPr lang="en-US" sz="1400" b="1" dirty="0"/>
              <a:t>Shortcuts = Data Meshing</a:t>
            </a:r>
          </a:p>
        </p:txBody>
      </p:sp>
      <p:sp>
        <p:nvSpPr>
          <p:cNvPr id="14" name="TextBox 13">
            <a:extLst>
              <a:ext uri="{FF2B5EF4-FFF2-40B4-BE49-F238E27FC236}">
                <a16:creationId xmlns:a16="http://schemas.microsoft.com/office/drawing/2014/main" id="{B903A420-B299-D40D-E1B6-B63D3BF0565C}"/>
              </a:ext>
            </a:extLst>
          </p:cNvPr>
          <p:cNvSpPr txBox="1"/>
          <p:nvPr/>
        </p:nvSpPr>
        <p:spPr>
          <a:xfrm>
            <a:off x="7406869" y="3605057"/>
            <a:ext cx="852959" cy="261610"/>
          </a:xfrm>
          <a:prstGeom prst="rect">
            <a:avLst/>
          </a:prstGeom>
          <a:noFill/>
        </p:spPr>
        <p:txBody>
          <a:bodyPr wrap="square" rtlCol="0">
            <a:spAutoFit/>
          </a:bodyPr>
          <a:lstStyle/>
          <a:p>
            <a:r>
              <a:rPr lang="en-US" sz="1100" b="1" dirty="0"/>
              <a:t>ADLS Gen 2</a:t>
            </a:r>
          </a:p>
        </p:txBody>
      </p:sp>
    </p:spTree>
    <p:extLst>
      <p:ext uri="{BB962C8B-B14F-4D97-AF65-F5344CB8AC3E}">
        <p14:creationId xmlns:p14="http://schemas.microsoft.com/office/powerpoint/2010/main" val="271200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CBAF4-FC27-9027-AC37-EC3FAFEA7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A42082-0A96-E70C-CF39-341C93DF5EAD}"/>
              </a:ext>
            </a:extLst>
          </p:cNvPr>
          <p:cNvSpPr>
            <a:spLocks noGrp="1"/>
          </p:cNvSpPr>
          <p:nvPr>
            <p:ph type="title"/>
          </p:nvPr>
        </p:nvSpPr>
        <p:spPr/>
        <p:txBody>
          <a:bodyPr/>
          <a:lstStyle/>
          <a:p>
            <a:r>
              <a:rPr lang="en-US" dirty="0"/>
              <a:t>Data Engineering</a:t>
            </a:r>
          </a:p>
        </p:txBody>
      </p:sp>
      <p:sp>
        <p:nvSpPr>
          <p:cNvPr id="4" name="Text Placeholder 2">
            <a:extLst>
              <a:ext uri="{FF2B5EF4-FFF2-40B4-BE49-F238E27FC236}">
                <a16:creationId xmlns:a16="http://schemas.microsoft.com/office/drawing/2014/main" id="{03681269-0158-8594-F875-7F59DC04B873}"/>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sp>
        <p:nvSpPr>
          <p:cNvPr id="3" name="TextBox 2">
            <a:extLst>
              <a:ext uri="{FF2B5EF4-FFF2-40B4-BE49-F238E27FC236}">
                <a16:creationId xmlns:a16="http://schemas.microsoft.com/office/drawing/2014/main" id="{02232695-0C22-67C3-FA60-F463547A007A}"/>
              </a:ext>
            </a:extLst>
          </p:cNvPr>
          <p:cNvSpPr txBox="1"/>
          <p:nvPr/>
        </p:nvSpPr>
        <p:spPr>
          <a:xfrm>
            <a:off x="330589" y="1347636"/>
            <a:ext cx="8626589" cy="3070071"/>
          </a:xfrm>
          <a:prstGeom prst="rect">
            <a:avLst/>
          </a:prstGeom>
          <a:noFill/>
        </p:spPr>
        <p:txBody>
          <a:bodyPr wrap="square" rtlCol="0">
            <a:spAutoFit/>
          </a:bodyPr>
          <a:lstStyle/>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Fabric Data Factory supports wrangling data flows</a:t>
            </a: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Mapping data flows are not supported</a:t>
            </a: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Based upon Power Query</a:t>
            </a: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Param</a:t>
            </a: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eterization is not easy</a:t>
            </a:r>
          </a:p>
          <a:p>
            <a:pPr marL="685800" lvl="1" indent="-342900">
              <a:buFont typeface="Arial" panose="020B0604020202020204" pitchFamily="34" charset="0"/>
              <a:buChar char="•"/>
            </a:pPr>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Spark notebooks are supported</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New clusters are quick and reusable</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Parameterization is easy</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Scaling is controlled</a:t>
            </a: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marL="685800" lvl="1" indent="-342900">
              <a:buFont typeface="Arial" panose="020B0604020202020204" pitchFamily="34" charset="0"/>
              <a:buChar char="•"/>
            </a:pP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endParaRPr lang="en-US" dirty="0"/>
          </a:p>
        </p:txBody>
      </p:sp>
      <p:pic>
        <p:nvPicPr>
          <p:cNvPr id="6" name="Picture 5" descr="A green and blue logo&#10;&#10;Description automatically generated">
            <a:extLst>
              <a:ext uri="{FF2B5EF4-FFF2-40B4-BE49-F238E27FC236}">
                <a16:creationId xmlns:a16="http://schemas.microsoft.com/office/drawing/2014/main" id="{790B4280-017E-F0F5-3E54-89DCF1E9F5F0}"/>
              </a:ext>
            </a:extLst>
          </p:cNvPr>
          <p:cNvPicPr>
            <a:picLocks noChangeAspect="1"/>
          </p:cNvPicPr>
          <p:nvPr/>
        </p:nvPicPr>
        <p:blipFill>
          <a:blip r:embed="rId2"/>
          <a:stretch>
            <a:fillRect/>
          </a:stretch>
        </p:blipFill>
        <p:spPr>
          <a:xfrm>
            <a:off x="7286711" y="1629299"/>
            <a:ext cx="785234" cy="786768"/>
          </a:xfrm>
          <a:prstGeom prst="rect">
            <a:avLst/>
          </a:prstGeom>
        </p:spPr>
      </p:pic>
      <p:pic>
        <p:nvPicPr>
          <p:cNvPr id="8" name="Picture 7" descr="A blue and black logo&#10;&#10;Description automatically generated">
            <a:extLst>
              <a:ext uri="{FF2B5EF4-FFF2-40B4-BE49-F238E27FC236}">
                <a16:creationId xmlns:a16="http://schemas.microsoft.com/office/drawing/2014/main" id="{856E8D06-5C4A-40F6-522B-FDA427F3DEB6}"/>
              </a:ext>
            </a:extLst>
          </p:cNvPr>
          <p:cNvPicPr>
            <a:picLocks noChangeAspect="1"/>
          </p:cNvPicPr>
          <p:nvPr/>
        </p:nvPicPr>
        <p:blipFill>
          <a:blip r:embed="rId3"/>
          <a:stretch>
            <a:fillRect/>
          </a:stretch>
        </p:blipFill>
        <p:spPr>
          <a:xfrm>
            <a:off x="7286712" y="3130793"/>
            <a:ext cx="785235" cy="786769"/>
          </a:xfrm>
          <a:prstGeom prst="rect">
            <a:avLst/>
          </a:prstGeom>
        </p:spPr>
      </p:pic>
    </p:spTree>
    <p:extLst>
      <p:ext uri="{BB962C8B-B14F-4D97-AF65-F5344CB8AC3E}">
        <p14:creationId xmlns:p14="http://schemas.microsoft.com/office/powerpoint/2010/main" val="1705635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D9845-C16C-2567-FB60-37BD395C5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2B52D4-2060-3879-7D6F-9254827F6490}"/>
              </a:ext>
            </a:extLst>
          </p:cNvPr>
          <p:cNvSpPr>
            <a:spLocks noGrp="1"/>
          </p:cNvSpPr>
          <p:nvPr>
            <p:ph type="title"/>
          </p:nvPr>
        </p:nvSpPr>
        <p:spPr/>
        <p:txBody>
          <a:bodyPr/>
          <a:lstStyle/>
          <a:p>
            <a:r>
              <a:rPr lang="en-US" dirty="0"/>
              <a:t>Examples</a:t>
            </a:r>
          </a:p>
        </p:txBody>
      </p:sp>
      <p:sp>
        <p:nvSpPr>
          <p:cNvPr id="4" name="Text Placeholder 2">
            <a:extLst>
              <a:ext uri="{FF2B5EF4-FFF2-40B4-BE49-F238E27FC236}">
                <a16:creationId xmlns:a16="http://schemas.microsoft.com/office/drawing/2014/main" id="{116EBF39-DA03-8D36-CFB1-28A9C02937B1}"/>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sp>
        <p:nvSpPr>
          <p:cNvPr id="3" name="TextBox 2">
            <a:extLst>
              <a:ext uri="{FF2B5EF4-FFF2-40B4-BE49-F238E27FC236}">
                <a16:creationId xmlns:a16="http://schemas.microsoft.com/office/drawing/2014/main" id="{9375A0F5-6568-6526-D42B-7D4F05EC2D76}"/>
              </a:ext>
            </a:extLst>
          </p:cNvPr>
          <p:cNvSpPr txBox="1"/>
          <p:nvPr/>
        </p:nvSpPr>
        <p:spPr>
          <a:xfrm>
            <a:off x="258705" y="1346831"/>
            <a:ext cx="8626589" cy="3070071"/>
          </a:xfrm>
          <a:prstGeom prst="rect">
            <a:avLst/>
          </a:prstGeom>
          <a:noFill/>
        </p:spPr>
        <p:txBody>
          <a:bodyPr wrap="square" rtlCol="0">
            <a:spAutoFit/>
          </a:bodyPr>
          <a:lstStyle/>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Ingest Adventure Works</a:t>
            </a: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Meta-data driven design</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Uses both pipelines + notebooks</a:t>
            </a: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Data is copied into lake</a:t>
            </a:r>
          </a:p>
          <a:p>
            <a:pPr marL="685800" lvl="1" indent="-342900">
              <a:buFont typeface="Arial" panose="020B0604020202020204" pitchFamily="34" charset="0"/>
              <a:buChar char="•"/>
            </a:pPr>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Ingest Stock Data</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Create shortcut</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Tables or files appear</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Use notebooks to transform</a:t>
            </a: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marL="685800" lvl="1" indent="-342900">
              <a:buFont typeface="Arial" panose="020B0604020202020204" pitchFamily="34" charset="0"/>
              <a:buChar char="•"/>
            </a:pP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endParaRPr lang="en-US" dirty="0"/>
          </a:p>
        </p:txBody>
      </p:sp>
      <p:pic>
        <p:nvPicPr>
          <p:cNvPr id="8" name="Picture 7" descr="A logo with a sun and mountains&#10;&#10;Description automatically generated">
            <a:extLst>
              <a:ext uri="{FF2B5EF4-FFF2-40B4-BE49-F238E27FC236}">
                <a16:creationId xmlns:a16="http://schemas.microsoft.com/office/drawing/2014/main" id="{DC0D0EB8-9A29-75D2-303E-0BC238D300EA}"/>
              </a:ext>
            </a:extLst>
          </p:cNvPr>
          <p:cNvPicPr>
            <a:picLocks noChangeAspect="1"/>
          </p:cNvPicPr>
          <p:nvPr/>
        </p:nvPicPr>
        <p:blipFill>
          <a:blip r:embed="rId2"/>
          <a:stretch>
            <a:fillRect/>
          </a:stretch>
        </p:blipFill>
        <p:spPr>
          <a:xfrm>
            <a:off x="5379688" y="1262526"/>
            <a:ext cx="1588530" cy="1588530"/>
          </a:xfrm>
          <a:prstGeom prst="rect">
            <a:avLst/>
          </a:prstGeom>
        </p:spPr>
      </p:pic>
      <p:pic>
        <p:nvPicPr>
          <p:cNvPr id="12" name="Picture 11" descr="A pie chart with numbers and text&#10;&#10;Description automatically generated">
            <a:extLst>
              <a:ext uri="{FF2B5EF4-FFF2-40B4-BE49-F238E27FC236}">
                <a16:creationId xmlns:a16="http://schemas.microsoft.com/office/drawing/2014/main" id="{3D2FE7A6-A90F-B315-1989-3B92C0C5F0F7}"/>
              </a:ext>
            </a:extLst>
          </p:cNvPr>
          <p:cNvPicPr>
            <a:picLocks noChangeAspect="1"/>
          </p:cNvPicPr>
          <p:nvPr/>
        </p:nvPicPr>
        <p:blipFill>
          <a:blip r:embed="rId3"/>
          <a:stretch>
            <a:fillRect/>
          </a:stretch>
        </p:blipFill>
        <p:spPr>
          <a:xfrm>
            <a:off x="7222171" y="2942323"/>
            <a:ext cx="1180634" cy="1231431"/>
          </a:xfrm>
          <a:prstGeom prst="rect">
            <a:avLst/>
          </a:prstGeom>
        </p:spPr>
      </p:pic>
    </p:spTree>
    <p:extLst>
      <p:ext uri="{BB962C8B-B14F-4D97-AF65-F5344CB8AC3E}">
        <p14:creationId xmlns:p14="http://schemas.microsoft.com/office/powerpoint/2010/main" val="1860142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40E8C"/>
            </a:gs>
            <a:gs pos="100000">
              <a:srgbClr val="CF108B"/>
            </a:gs>
          </a:gsLst>
          <a:lin ang="5400000" scaled="1"/>
        </a:gradFill>
        <a:effectLst/>
      </p:bgPr>
    </p:bg>
    <p:spTree>
      <p:nvGrpSpPr>
        <p:cNvPr id="1" name="">
          <a:extLst>
            <a:ext uri="{FF2B5EF4-FFF2-40B4-BE49-F238E27FC236}">
              <a16:creationId xmlns:a16="http://schemas.microsoft.com/office/drawing/2014/main" id="{7CE0064E-AFDB-89C3-194D-58EAEB1CE463}"/>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0D27E41A-9B9C-EF08-D93C-B124716FDC8B}"/>
              </a:ext>
            </a:extLst>
          </p:cNvPr>
          <p:cNvSpPr txBox="1">
            <a:spLocks/>
          </p:cNvSpPr>
          <p:nvPr/>
        </p:nvSpPr>
        <p:spPr>
          <a:xfrm>
            <a:off x="979170" y="1367548"/>
            <a:ext cx="8111252" cy="336159"/>
          </a:xfrm>
          <a:prstGeom prst="rect">
            <a:avLst/>
          </a:prstGeom>
        </p:spPr>
        <p:txBody>
          <a:bodyPr vert="horz" wrap="square" lIns="107571" tIns="67232" rIns="107571" bIns="6723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699557" rtl="0" eaLnBrk="1" fontAlgn="ctr" latinLnBrk="0" hangingPunct="1">
              <a:lnSpc>
                <a:spcPct val="90000"/>
              </a:lnSpc>
              <a:spcBef>
                <a:spcPct val="0"/>
              </a:spcBef>
              <a:spcAft>
                <a:spcPts val="0"/>
              </a:spcAft>
              <a:buClrTx/>
              <a:buSzTx/>
              <a:buFontTx/>
              <a:buNone/>
              <a:tabLst/>
              <a:defRPr/>
            </a:pPr>
            <a:r>
              <a:rPr kumimoji="0" lang="en-US" sz="4400" b="1" i="0" u="none" strike="noStrike" kern="1200" cap="none" spc="-77" normalizeH="0" baseline="0" noProof="0" dirty="0">
                <a:ln w="3175">
                  <a:noFill/>
                </a:ln>
                <a:solidFill>
                  <a:srgbClr val="FFFFFF"/>
                </a:solidFill>
                <a:effectLst/>
                <a:uLnTx/>
                <a:uFillTx/>
                <a:latin typeface="Segoe UI Light"/>
                <a:ea typeface="+mn-ea"/>
                <a:cs typeface="Segoe UI" pitchFamily="34" charset="0"/>
              </a:rPr>
              <a:t>Warehouse</a:t>
            </a:r>
          </a:p>
        </p:txBody>
      </p:sp>
      <p:pic>
        <p:nvPicPr>
          <p:cNvPr id="40" name="Picture 39">
            <a:extLst>
              <a:ext uri="{FF2B5EF4-FFF2-40B4-BE49-F238E27FC236}">
                <a16:creationId xmlns:a16="http://schemas.microsoft.com/office/drawing/2014/main" id="{7B6329D7-3079-CCCB-14AD-B3EACA3A4C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419" y="4510248"/>
            <a:ext cx="1756310" cy="334323"/>
          </a:xfrm>
          <a:prstGeom prst="rect">
            <a:avLst/>
          </a:prstGeom>
        </p:spPr>
      </p:pic>
      <p:sp>
        <p:nvSpPr>
          <p:cNvPr id="2" name="AutoShape 2">
            <a:extLst>
              <a:ext uri="{FF2B5EF4-FFF2-40B4-BE49-F238E27FC236}">
                <a16:creationId xmlns:a16="http://schemas.microsoft.com/office/drawing/2014/main" id="{A91CD57D-0E61-AFD4-C622-F53B934C70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545AEE2A-A2BC-D154-5212-B34E189986C5}"/>
              </a:ext>
            </a:extLst>
          </p:cNvPr>
          <p:cNvSpPr txBox="1"/>
          <p:nvPr/>
        </p:nvSpPr>
        <p:spPr>
          <a:xfrm>
            <a:off x="979170" y="2094697"/>
            <a:ext cx="6353175" cy="738664"/>
          </a:xfrm>
          <a:prstGeom prst="rect">
            <a:avLst/>
          </a:prstGeom>
          <a:noFill/>
        </p:spPr>
        <p:txBody>
          <a:bodyPr wrap="square">
            <a:spAutoFit/>
          </a:bodyPr>
          <a:lstStyle/>
          <a:p>
            <a:pPr marL="685800" lvl="1" indent="-342900">
              <a:buFont typeface="+mj-lt"/>
              <a:buAutoNum type="alphaLcParenR"/>
            </a:pPr>
            <a:r>
              <a:rPr lang="en-US" sz="1400" dirty="0"/>
              <a:t>One Lake Uniform Architecture</a:t>
            </a:r>
          </a:p>
          <a:p>
            <a:pPr marL="685800" lvl="1" indent="-342900">
              <a:buFont typeface="+mj-lt"/>
              <a:buAutoNum type="alphaLcParenR"/>
            </a:pPr>
            <a:r>
              <a:rPr lang="en-US" sz="1400" dirty="0"/>
              <a:t>Warehouse SQL Syntax</a:t>
            </a:r>
          </a:p>
          <a:p>
            <a:pPr marL="685800" lvl="1" indent="-342900">
              <a:buFont typeface="+mj-lt"/>
              <a:buAutoNum type="alphaLcParenR"/>
            </a:pPr>
            <a:r>
              <a:rPr lang="en-US" sz="1400" dirty="0"/>
              <a:t>Two examples</a:t>
            </a:r>
            <a:endParaRPr lang="en-US" dirty="0"/>
          </a:p>
        </p:txBody>
      </p:sp>
    </p:spTree>
    <p:extLst>
      <p:ext uri="{BB962C8B-B14F-4D97-AF65-F5344CB8AC3E}">
        <p14:creationId xmlns:p14="http://schemas.microsoft.com/office/powerpoint/2010/main" val="410953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324DD-BD15-9982-7893-22B8D0237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E8E63-ACB9-FFFA-ABBD-8B6879DD715F}"/>
              </a:ext>
            </a:extLst>
          </p:cNvPr>
          <p:cNvSpPr>
            <a:spLocks noGrp="1"/>
          </p:cNvSpPr>
          <p:nvPr>
            <p:ph type="title"/>
          </p:nvPr>
        </p:nvSpPr>
        <p:spPr/>
        <p:txBody>
          <a:bodyPr/>
          <a:lstStyle/>
          <a:p>
            <a:r>
              <a:rPr lang="en-US" dirty="0"/>
              <a:t>Delta Format @ Heart of One Lake</a:t>
            </a:r>
          </a:p>
        </p:txBody>
      </p:sp>
      <p:sp>
        <p:nvSpPr>
          <p:cNvPr id="4" name="Text Placeholder 2">
            <a:extLst>
              <a:ext uri="{FF2B5EF4-FFF2-40B4-BE49-F238E27FC236}">
                <a16:creationId xmlns:a16="http://schemas.microsoft.com/office/drawing/2014/main" id="{3ABE4B2F-6134-C779-41F3-9B264F543767}"/>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E7EDA501-CE5B-9DDE-D80A-F1C92E331151}"/>
              </a:ext>
            </a:extLst>
          </p:cNvPr>
          <p:cNvPicPr>
            <a:picLocks noChangeAspect="1"/>
          </p:cNvPicPr>
          <p:nvPr/>
        </p:nvPicPr>
        <p:blipFill>
          <a:blip r:embed="rId2"/>
          <a:stretch>
            <a:fillRect/>
          </a:stretch>
        </p:blipFill>
        <p:spPr>
          <a:xfrm>
            <a:off x="1849520" y="1167483"/>
            <a:ext cx="5500374" cy="3338562"/>
          </a:xfrm>
          <a:prstGeom prst="rect">
            <a:avLst/>
          </a:prstGeom>
        </p:spPr>
      </p:pic>
    </p:spTree>
    <p:extLst>
      <p:ext uri="{BB962C8B-B14F-4D97-AF65-F5344CB8AC3E}">
        <p14:creationId xmlns:p14="http://schemas.microsoft.com/office/powerpoint/2010/main" val="3379782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Purpose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Microsoft Fabric went to General Availability in November of 2023.  How can we leverage this new service to solve out business problems?</a:t>
            </a:r>
          </a:p>
          <a:p>
            <a:endParaRPr lang="en-US" sz="1800" dirty="0"/>
          </a:p>
          <a:p>
            <a:r>
              <a:rPr lang="en-US" sz="1800" dirty="0"/>
              <a:t>Right now, there are four types of problems that can be solved with Fabric:  lake house, data warehouse, data science and real time analytics.</a:t>
            </a:r>
          </a:p>
          <a:p>
            <a:endParaRPr lang="en-US" sz="1800" dirty="0"/>
          </a:p>
          <a:p>
            <a:r>
              <a:rPr lang="en-US" sz="1800" dirty="0"/>
              <a:t>Today, we are going to explore how you can use fabric within your organization.</a:t>
            </a:r>
          </a:p>
          <a:p>
            <a:endParaRPr lang="en-US" sz="1800" dirty="0"/>
          </a:p>
          <a:p>
            <a:endParaRPr lang="en-US" sz="1800" dirty="0"/>
          </a:p>
          <a:p>
            <a:endParaRPr lang="en-US" sz="1800" dirty="0"/>
          </a:p>
        </p:txBody>
      </p:sp>
    </p:spTree>
    <p:extLst>
      <p:ext uri="{BB962C8B-B14F-4D97-AF65-F5344CB8AC3E}">
        <p14:creationId xmlns:p14="http://schemas.microsoft.com/office/powerpoint/2010/main" val="138706701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F2B1-87F3-FB68-96C0-67E5695BF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8B27C-366F-8C30-CF84-E88A65CB2CB5}"/>
              </a:ext>
            </a:extLst>
          </p:cNvPr>
          <p:cNvSpPr>
            <a:spLocks noGrp="1"/>
          </p:cNvSpPr>
          <p:nvPr>
            <p:ph type="title"/>
          </p:nvPr>
        </p:nvSpPr>
        <p:spPr/>
        <p:txBody>
          <a:bodyPr/>
          <a:lstStyle/>
          <a:p>
            <a:r>
              <a:rPr lang="en-US" dirty="0"/>
              <a:t>Warehouse SQL Syntax</a:t>
            </a:r>
          </a:p>
        </p:txBody>
      </p:sp>
      <p:sp>
        <p:nvSpPr>
          <p:cNvPr id="4" name="Text Placeholder 2">
            <a:extLst>
              <a:ext uri="{FF2B5EF4-FFF2-40B4-BE49-F238E27FC236}">
                <a16:creationId xmlns:a16="http://schemas.microsoft.com/office/drawing/2014/main" id="{E67627F6-A911-4CB3-0119-86A28BC33C0A}"/>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sp>
        <p:nvSpPr>
          <p:cNvPr id="3" name="TextBox 2">
            <a:extLst>
              <a:ext uri="{FF2B5EF4-FFF2-40B4-BE49-F238E27FC236}">
                <a16:creationId xmlns:a16="http://schemas.microsoft.com/office/drawing/2014/main" id="{A58D7B9B-93AE-D7DE-D497-1535C04EC023}"/>
              </a:ext>
            </a:extLst>
          </p:cNvPr>
          <p:cNvSpPr txBox="1"/>
          <p:nvPr/>
        </p:nvSpPr>
        <p:spPr>
          <a:xfrm>
            <a:off x="330590" y="1339754"/>
            <a:ext cx="8626589" cy="3993401"/>
          </a:xfrm>
          <a:prstGeom prst="rect">
            <a:avLst/>
          </a:prstGeom>
          <a:noFill/>
        </p:spPr>
        <p:txBody>
          <a:bodyPr wrap="square" rtlCol="0">
            <a:spAutoFit/>
          </a:bodyPr>
          <a:lstStyle/>
          <a:p>
            <a:pPr marL="342900" indent="-342900" algn="l">
              <a:buFont typeface="+mj-lt"/>
              <a:buAutoNum type="arabicPeriod"/>
            </a:pP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Core objects ~ tables, views, functions, stored procedures</a:t>
            </a:r>
          </a:p>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Default + check constraints are not supported.</a:t>
            </a:r>
          </a:p>
          <a:p>
            <a:pPr marL="342900" indent="-342900" algn="l">
              <a:buFont typeface="+mj-lt"/>
              <a:buAutoNum type="arabicPeriod"/>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Primary + Foreign key constraints not enforced.</a:t>
            </a:r>
          </a:p>
          <a:p>
            <a:pPr marL="342900" indent="-342900" algn="l">
              <a:buFont typeface="+mj-lt"/>
              <a:buAutoNum type="arabicPeriod"/>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No auto increment columns.</a:t>
            </a:r>
          </a:p>
          <a:p>
            <a:pPr marL="342900" indent="-342900" algn="l">
              <a:buFont typeface="+mj-lt"/>
              <a:buAutoNum type="arabicPeriod"/>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Alter table not supported.</a:t>
            </a:r>
          </a:p>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Limited support for system </a:t>
            </a: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views and procedures.</a:t>
            </a:r>
          </a:p>
          <a:p>
            <a:pPr algn="l"/>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algn="l"/>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285750" indent="-285750" algn="l">
              <a:buFont typeface="Arial" panose="020B0604020202020204" pitchFamily="34" charset="0"/>
              <a:buChar char="•"/>
            </a:pPr>
            <a:r>
              <a:rPr lang="en-US" sz="1400" dirty="0">
                <a:solidFill>
                  <a:srgbClr val="7D726D"/>
                </a:solidFill>
                <a:latin typeface="Verdana" panose="020B0604030504040204" pitchFamily="34" charset="0"/>
                <a:ea typeface="Verdana" panose="020B0604030504040204" pitchFamily="34" charset="0"/>
                <a:cs typeface="Verdana" panose="020B0604030504040204" pitchFamily="34" charset="0"/>
              </a:rPr>
              <a:t>refer to documentation when developing</a:t>
            </a:r>
          </a:p>
          <a:p>
            <a:pPr marL="285750" indent="-285750" algn="l">
              <a:buFont typeface="Arial" panose="020B0604020202020204" pitchFamily="34" charset="0"/>
              <a:buChar char="•"/>
            </a:pPr>
            <a:r>
              <a:rPr lang="en-US" sz="1400" dirty="0">
                <a:solidFill>
                  <a:srgbClr val="7D726D"/>
                </a:solidFill>
                <a:latin typeface="Verdana" panose="020B0604030504040204" pitchFamily="34" charset="0"/>
                <a:ea typeface="Verdana" panose="020B0604030504040204" pitchFamily="34" charset="0"/>
                <a:cs typeface="Verdana" panose="020B0604030504040204" pitchFamily="34" charset="0"/>
              </a:rPr>
              <a:t>use data factory to ingest external data into tables</a:t>
            </a:r>
          </a:p>
          <a:p>
            <a:pPr marL="285750" indent="-285750" algn="l">
              <a:buFont typeface="Arial" panose="020B0604020202020204" pitchFamily="34" charset="0"/>
              <a:buChar char="•"/>
            </a:pPr>
            <a:r>
              <a:rPr lang="en-US" sz="1400" dirty="0">
                <a:solidFill>
                  <a:srgbClr val="7D726D"/>
                </a:solidFill>
                <a:latin typeface="Verdana" panose="020B0604030504040204" pitchFamily="34" charset="0"/>
                <a:ea typeface="Verdana" panose="020B0604030504040204" pitchFamily="34" charset="0"/>
                <a:cs typeface="Verdana" panose="020B0604030504040204" pitchFamily="34" charset="0"/>
              </a:rPr>
              <a:t>copy into syntax is supported for storage</a:t>
            </a:r>
          </a:p>
          <a:p>
            <a:pPr marL="342900" indent="-342900" algn="l">
              <a:buFont typeface="+mj-lt"/>
              <a:buAutoNum type="arabicPeriod"/>
            </a:pP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marL="685800" lvl="1" indent="-342900">
              <a:buFont typeface="Arial" panose="020B0604020202020204" pitchFamily="34" charset="0"/>
              <a:buChar char="•"/>
            </a:pP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endParaRPr lang="en-US" dirty="0"/>
          </a:p>
        </p:txBody>
      </p:sp>
    </p:spTree>
    <p:extLst>
      <p:ext uri="{BB962C8B-B14F-4D97-AF65-F5344CB8AC3E}">
        <p14:creationId xmlns:p14="http://schemas.microsoft.com/office/powerpoint/2010/main" val="3821511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CDDE2-84CF-7D55-9DE3-0B54AE5F9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79644-B2A5-F7CF-90BE-24F94642EA0F}"/>
              </a:ext>
            </a:extLst>
          </p:cNvPr>
          <p:cNvSpPr>
            <a:spLocks noGrp="1"/>
          </p:cNvSpPr>
          <p:nvPr>
            <p:ph type="title"/>
          </p:nvPr>
        </p:nvSpPr>
        <p:spPr/>
        <p:txBody>
          <a:bodyPr/>
          <a:lstStyle/>
          <a:p>
            <a:r>
              <a:rPr lang="en-US" dirty="0"/>
              <a:t>Examples</a:t>
            </a:r>
          </a:p>
        </p:txBody>
      </p:sp>
      <p:sp>
        <p:nvSpPr>
          <p:cNvPr id="4" name="Text Placeholder 2">
            <a:extLst>
              <a:ext uri="{FF2B5EF4-FFF2-40B4-BE49-F238E27FC236}">
                <a16:creationId xmlns:a16="http://schemas.microsoft.com/office/drawing/2014/main" id="{C59FD603-70F3-12EF-293D-6864844B863B}"/>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sp>
        <p:nvSpPr>
          <p:cNvPr id="3" name="TextBox 2">
            <a:extLst>
              <a:ext uri="{FF2B5EF4-FFF2-40B4-BE49-F238E27FC236}">
                <a16:creationId xmlns:a16="http://schemas.microsoft.com/office/drawing/2014/main" id="{500A54F7-F150-69A3-8B47-826FB37733E3}"/>
              </a:ext>
            </a:extLst>
          </p:cNvPr>
          <p:cNvSpPr txBox="1"/>
          <p:nvPr/>
        </p:nvSpPr>
        <p:spPr>
          <a:xfrm>
            <a:off x="330590" y="1339754"/>
            <a:ext cx="8626589" cy="3070071"/>
          </a:xfrm>
          <a:prstGeom prst="rect">
            <a:avLst/>
          </a:prstGeom>
          <a:noFill/>
        </p:spPr>
        <p:txBody>
          <a:bodyPr wrap="square" rtlCol="0">
            <a:spAutoFit/>
          </a:bodyPr>
          <a:lstStyle/>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Publishers Database</a:t>
            </a: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Was available in SQL Server 7.0</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Reduced SQL syntax script</a:t>
            </a:r>
          </a:p>
          <a:p>
            <a:pPr marL="685800" lvl="1" indent="-342900">
              <a:buFont typeface="Arial" panose="020B0604020202020204" pitchFamily="34" charset="0"/>
              <a:buChar char="•"/>
            </a:pP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marL="685800" lvl="1" indent="-342900">
              <a:buFont typeface="Arial" panose="020B0604020202020204" pitchFamily="34" charset="0"/>
              <a:buChar char="•"/>
            </a:pPr>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Ingest Stock Data</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Create schema instead of database</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Create table definition</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Use COPY INTO to load hundreds of files</a:t>
            </a: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marL="685800" lvl="1" indent="-342900">
              <a:buFont typeface="Arial" panose="020B0604020202020204" pitchFamily="34" charset="0"/>
              <a:buChar char="•"/>
            </a:pP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endParaRPr lang="en-US" dirty="0"/>
          </a:p>
        </p:txBody>
      </p:sp>
      <p:pic>
        <p:nvPicPr>
          <p:cNvPr id="5" name="Picture 4" descr="A pie chart with numbers and text&#10;&#10;Description automatically generated">
            <a:extLst>
              <a:ext uri="{FF2B5EF4-FFF2-40B4-BE49-F238E27FC236}">
                <a16:creationId xmlns:a16="http://schemas.microsoft.com/office/drawing/2014/main" id="{DA797C26-EF84-A4DB-B633-3F3C11CD0BBE}"/>
              </a:ext>
            </a:extLst>
          </p:cNvPr>
          <p:cNvPicPr>
            <a:picLocks noChangeAspect="1"/>
          </p:cNvPicPr>
          <p:nvPr/>
        </p:nvPicPr>
        <p:blipFill>
          <a:blip r:embed="rId2"/>
          <a:stretch>
            <a:fillRect/>
          </a:stretch>
        </p:blipFill>
        <p:spPr>
          <a:xfrm>
            <a:off x="7222171" y="2942323"/>
            <a:ext cx="1180634" cy="1231431"/>
          </a:xfrm>
          <a:prstGeom prst="rect">
            <a:avLst/>
          </a:prstGeom>
        </p:spPr>
      </p:pic>
      <p:pic>
        <p:nvPicPr>
          <p:cNvPr id="7" name="Picture 6" descr="A red circle with white text&#10;&#10;Description automatically generated">
            <a:extLst>
              <a:ext uri="{FF2B5EF4-FFF2-40B4-BE49-F238E27FC236}">
                <a16:creationId xmlns:a16="http://schemas.microsoft.com/office/drawing/2014/main" id="{31B837A8-1C08-8AC6-2538-9F6424E43AF2}"/>
              </a:ext>
            </a:extLst>
          </p:cNvPr>
          <p:cNvPicPr>
            <a:picLocks noChangeAspect="1"/>
          </p:cNvPicPr>
          <p:nvPr/>
        </p:nvPicPr>
        <p:blipFill>
          <a:blip r:embed="rId3"/>
          <a:stretch>
            <a:fillRect/>
          </a:stretch>
        </p:blipFill>
        <p:spPr>
          <a:xfrm>
            <a:off x="5855326" y="1341452"/>
            <a:ext cx="1227926" cy="1230297"/>
          </a:xfrm>
          <a:prstGeom prst="rect">
            <a:avLst/>
          </a:prstGeom>
        </p:spPr>
      </p:pic>
    </p:spTree>
    <p:extLst>
      <p:ext uri="{BB962C8B-B14F-4D97-AF65-F5344CB8AC3E}">
        <p14:creationId xmlns:p14="http://schemas.microsoft.com/office/powerpoint/2010/main" val="2510899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D40E8C"/>
            </a:gs>
            <a:gs pos="100000">
              <a:srgbClr val="CF108B"/>
            </a:gs>
          </a:gsLst>
          <a:lin ang="5400000" scaled="1"/>
        </a:gradFill>
        <a:effectLst/>
      </p:bgPr>
    </p:bg>
    <p:spTree>
      <p:nvGrpSpPr>
        <p:cNvPr id="1" name="">
          <a:extLst>
            <a:ext uri="{FF2B5EF4-FFF2-40B4-BE49-F238E27FC236}">
              <a16:creationId xmlns:a16="http://schemas.microsoft.com/office/drawing/2014/main" id="{467AA44C-3788-E9B1-5B17-C5631266E4BE}"/>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66305776-5084-9B5D-E99F-9EE6091DF8EA}"/>
              </a:ext>
            </a:extLst>
          </p:cNvPr>
          <p:cNvSpPr txBox="1">
            <a:spLocks/>
          </p:cNvSpPr>
          <p:nvPr/>
        </p:nvSpPr>
        <p:spPr>
          <a:xfrm>
            <a:off x="979170" y="1367548"/>
            <a:ext cx="8111252" cy="336159"/>
          </a:xfrm>
          <a:prstGeom prst="rect">
            <a:avLst/>
          </a:prstGeom>
        </p:spPr>
        <p:txBody>
          <a:bodyPr vert="horz" wrap="square" lIns="107571" tIns="67232" rIns="107571" bIns="6723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699557" rtl="0" eaLnBrk="1" fontAlgn="ctr" latinLnBrk="0" hangingPunct="1">
              <a:lnSpc>
                <a:spcPct val="90000"/>
              </a:lnSpc>
              <a:spcBef>
                <a:spcPct val="0"/>
              </a:spcBef>
              <a:spcAft>
                <a:spcPts val="0"/>
              </a:spcAft>
              <a:buClrTx/>
              <a:buSzTx/>
              <a:buFontTx/>
              <a:buNone/>
              <a:tabLst/>
              <a:defRPr/>
            </a:pPr>
            <a:r>
              <a:rPr kumimoji="0" lang="en-US" sz="4400" b="1" i="0" u="none" strike="noStrike" kern="1200" cap="none" spc="-77" normalizeH="0" baseline="0" noProof="0" dirty="0">
                <a:ln w="3175">
                  <a:noFill/>
                </a:ln>
                <a:solidFill>
                  <a:srgbClr val="FFFFFF"/>
                </a:solidFill>
                <a:effectLst/>
                <a:uLnTx/>
                <a:uFillTx/>
                <a:latin typeface="Segoe UI Light"/>
                <a:ea typeface="+mn-ea"/>
                <a:cs typeface="Segoe UI" pitchFamily="34" charset="0"/>
              </a:rPr>
              <a:t>Kusto Database</a:t>
            </a:r>
          </a:p>
        </p:txBody>
      </p:sp>
      <p:pic>
        <p:nvPicPr>
          <p:cNvPr id="40" name="Picture 39">
            <a:extLst>
              <a:ext uri="{FF2B5EF4-FFF2-40B4-BE49-F238E27FC236}">
                <a16:creationId xmlns:a16="http://schemas.microsoft.com/office/drawing/2014/main" id="{1E06A641-DBE0-8248-1E96-39A538890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419" y="4510248"/>
            <a:ext cx="1756310" cy="334323"/>
          </a:xfrm>
          <a:prstGeom prst="rect">
            <a:avLst/>
          </a:prstGeom>
        </p:spPr>
      </p:pic>
      <p:sp>
        <p:nvSpPr>
          <p:cNvPr id="2" name="AutoShape 2">
            <a:extLst>
              <a:ext uri="{FF2B5EF4-FFF2-40B4-BE49-F238E27FC236}">
                <a16:creationId xmlns:a16="http://schemas.microsoft.com/office/drawing/2014/main" id="{17AA1448-1757-EAE2-A5EB-6EDA2D28BED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08F9854C-99E9-17FC-87D9-377965D541CF}"/>
              </a:ext>
            </a:extLst>
          </p:cNvPr>
          <p:cNvSpPr txBox="1"/>
          <p:nvPr/>
        </p:nvSpPr>
        <p:spPr>
          <a:xfrm>
            <a:off x="979170" y="2094697"/>
            <a:ext cx="6353175" cy="738664"/>
          </a:xfrm>
          <a:prstGeom prst="rect">
            <a:avLst/>
          </a:prstGeom>
          <a:noFill/>
        </p:spPr>
        <p:txBody>
          <a:bodyPr wrap="square">
            <a:spAutoFit/>
          </a:bodyPr>
          <a:lstStyle/>
          <a:p>
            <a:pPr marL="685800" lvl="1" indent="-342900">
              <a:buFont typeface="+mj-lt"/>
              <a:buAutoNum type="alphaLcParenR"/>
            </a:pPr>
            <a:r>
              <a:rPr lang="en-US" sz="1400" dirty="0"/>
              <a:t>Choose real time service</a:t>
            </a:r>
          </a:p>
          <a:p>
            <a:pPr marL="685800" lvl="1" indent="-342900">
              <a:buFont typeface="+mj-lt"/>
              <a:buAutoNum type="alphaLcParenR"/>
            </a:pPr>
            <a:r>
              <a:rPr lang="en-US" sz="1400" dirty="0"/>
              <a:t>Valid sources for Kusto database</a:t>
            </a:r>
          </a:p>
          <a:p>
            <a:pPr marL="685800" lvl="1" indent="-342900">
              <a:buFont typeface="+mj-lt"/>
              <a:buAutoNum type="alphaLcParenR"/>
            </a:pPr>
            <a:r>
              <a:rPr lang="en-US" sz="1400" dirty="0"/>
              <a:t>Two examples</a:t>
            </a:r>
            <a:endParaRPr lang="en-US" dirty="0"/>
          </a:p>
        </p:txBody>
      </p:sp>
    </p:spTree>
    <p:extLst>
      <p:ext uri="{BB962C8B-B14F-4D97-AF65-F5344CB8AC3E}">
        <p14:creationId xmlns:p14="http://schemas.microsoft.com/office/powerpoint/2010/main" val="22356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Deployment Options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KQL Database</a:t>
            </a: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Loa</a:t>
            </a:r>
            <a:r>
              <a:rPr lang="en-US" dirty="0">
                <a:solidFill>
                  <a:srgbClr val="7D726D"/>
                </a:solidFill>
                <a:latin typeface="Verdana" panose="020B0604030504040204" pitchFamily="34" charset="0"/>
                <a:ea typeface="Verdana" panose="020B0604030504040204" pitchFamily="34" charset="0"/>
                <a:cs typeface="Verdana" panose="020B0604030504040204" pitchFamily="34" charset="0"/>
              </a:rPr>
              <a:t>d s</a:t>
            </a: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tructured, unstructured and streaming data</a:t>
            </a:r>
          </a:p>
          <a:p>
            <a:pPr marL="685800" lvl="1" indent="-342900">
              <a:buFont typeface="Arial" panose="020B0604020202020204" pitchFamily="34" charset="0"/>
              <a:buChar char="•"/>
            </a:pPr>
            <a:r>
              <a:rPr lang="en-US" dirty="0">
                <a:solidFill>
                  <a:srgbClr val="7D726D"/>
                </a:solidFill>
                <a:latin typeface="Verdana" panose="020B0604030504040204" pitchFamily="34" charset="0"/>
                <a:ea typeface="Verdana" panose="020B0604030504040204" pitchFamily="34" charset="0"/>
                <a:cs typeface="Verdana" panose="020B0604030504040204" pitchFamily="34" charset="0"/>
              </a:rPr>
              <a:t>Query the database with Kusto language</a:t>
            </a:r>
          </a:p>
          <a:p>
            <a:pPr marL="342900" lvl="1" indent="0">
              <a:buNone/>
            </a:pPr>
            <a:endParaRPr lang="en-US"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KQL </a:t>
            </a:r>
            <a:r>
              <a:rPr lang="en-US" sz="1800" dirty="0" err="1">
                <a:solidFill>
                  <a:srgbClr val="7D726D"/>
                </a:solidFill>
                <a:latin typeface="Verdana" panose="020B0604030504040204" pitchFamily="34" charset="0"/>
                <a:ea typeface="Verdana" panose="020B0604030504040204" pitchFamily="34" charset="0"/>
                <a:cs typeface="Verdana" panose="020B0604030504040204" pitchFamily="34" charset="0"/>
              </a:rPr>
              <a:t>Q</a:t>
            </a:r>
            <a:r>
              <a:rPr lang="en-US" sz="1800" b="0" i="0" dirty="0" err="1">
                <a:solidFill>
                  <a:srgbClr val="7D726D"/>
                </a:solidFill>
                <a:effectLst/>
                <a:latin typeface="Verdana" panose="020B0604030504040204" pitchFamily="34" charset="0"/>
                <a:ea typeface="Verdana" panose="020B0604030504040204" pitchFamily="34" charset="0"/>
                <a:cs typeface="Verdana" panose="020B0604030504040204" pitchFamily="34" charset="0"/>
              </a:rPr>
              <a:t>ueryset</a:t>
            </a: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Run queries to produce shareable tables and visuals</a:t>
            </a:r>
          </a:p>
          <a:p>
            <a:pPr marL="685800" lvl="1" indent="-342900">
              <a:buFont typeface="Arial" panose="020B0604020202020204" pitchFamily="34" charset="0"/>
              <a:buChar char="•"/>
            </a:pPr>
            <a:endParaRPr lang="en-US"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342900" indent="-342900" algn="l">
              <a:buFont typeface="+mj-lt"/>
              <a:buAutoNum type="arabicPeriod"/>
            </a:pPr>
            <a:r>
              <a:rPr lang="en-US" sz="1800" b="0" i="0" dirty="0" err="1">
                <a:solidFill>
                  <a:srgbClr val="7D726D"/>
                </a:solidFill>
                <a:effectLst/>
                <a:latin typeface="Verdana" panose="020B0604030504040204" pitchFamily="34" charset="0"/>
                <a:ea typeface="Verdana" panose="020B0604030504040204" pitchFamily="34" charset="0"/>
                <a:cs typeface="Verdana" panose="020B0604030504040204" pitchFamily="34" charset="0"/>
              </a:rPr>
              <a:t>Eventstream</a:t>
            </a: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Capture, transform and route real time data to various destinations</a:t>
            </a:r>
          </a:p>
          <a:p>
            <a:pPr marL="342900" lvl="1" indent="0">
              <a:buNone/>
            </a:pPr>
            <a:endParaRPr lang="en-US"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342900" lvl="1" indent="0">
              <a:buNone/>
            </a:pPr>
            <a:endParaRPr lang="en-US"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685800" lvl="1" indent="-342900">
              <a:buFont typeface="Arial" panose="020B0604020202020204" pitchFamily="34" charset="0"/>
              <a:buChar char="•"/>
            </a:pPr>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342900" lvl="1" indent="0">
              <a:buNone/>
            </a:pPr>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80528795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E5A82-9847-9A19-73E2-B6B12C012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301CE-BFA1-4522-E9B2-D9BBE0BF206B}"/>
              </a:ext>
            </a:extLst>
          </p:cNvPr>
          <p:cNvSpPr>
            <a:spLocks noGrp="1"/>
          </p:cNvSpPr>
          <p:nvPr>
            <p:ph type="title"/>
          </p:nvPr>
        </p:nvSpPr>
        <p:spPr/>
        <p:txBody>
          <a:bodyPr/>
          <a:lstStyle/>
          <a:p>
            <a:r>
              <a:rPr lang="en-US" dirty="0"/>
              <a:t>Examples</a:t>
            </a:r>
          </a:p>
        </p:txBody>
      </p:sp>
      <p:sp>
        <p:nvSpPr>
          <p:cNvPr id="4" name="Text Placeholder 2">
            <a:extLst>
              <a:ext uri="{FF2B5EF4-FFF2-40B4-BE49-F238E27FC236}">
                <a16:creationId xmlns:a16="http://schemas.microsoft.com/office/drawing/2014/main" id="{5CC497B8-1420-652A-A984-3A96A2AF63C1}"/>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sp>
        <p:nvSpPr>
          <p:cNvPr id="3" name="TextBox 2">
            <a:extLst>
              <a:ext uri="{FF2B5EF4-FFF2-40B4-BE49-F238E27FC236}">
                <a16:creationId xmlns:a16="http://schemas.microsoft.com/office/drawing/2014/main" id="{FC8EBD3A-5E2D-E138-02D7-B80973C08802}"/>
              </a:ext>
            </a:extLst>
          </p:cNvPr>
          <p:cNvSpPr txBox="1"/>
          <p:nvPr/>
        </p:nvSpPr>
        <p:spPr>
          <a:xfrm>
            <a:off x="330590" y="1339754"/>
            <a:ext cx="8626589" cy="3070071"/>
          </a:xfrm>
          <a:prstGeom prst="rect">
            <a:avLst/>
          </a:prstGeom>
          <a:noFill/>
        </p:spPr>
        <p:txBody>
          <a:bodyPr wrap="square" rtlCol="0">
            <a:spAutoFit/>
          </a:bodyPr>
          <a:lstStyle/>
          <a:p>
            <a:pPr marL="342900" indent="-342900" algn="l">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Soda Vendor</a:t>
            </a:r>
          </a:p>
          <a:p>
            <a:pPr marL="685800" lvl="1" indent="-342900">
              <a:buFont typeface="Arial" panose="020B0604020202020204" pitchFamily="34" charset="0"/>
              <a:buChar char="•"/>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Create event hub</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Produce sample json data</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Load data into table</a:t>
            </a:r>
          </a:p>
          <a:p>
            <a:pPr marL="685800" lvl="1" indent="-342900">
              <a:buFont typeface="Arial" panose="020B0604020202020204" pitchFamily="34" charset="0"/>
              <a:buChar char="•"/>
            </a:pP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marL="685800" lvl="1" indent="-342900">
              <a:buFont typeface="Arial" panose="020B0604020202020204" pitchFamily="34" charset="0"/>
              <a:buChar char="•"/>
            </a:pPr>
            <a:endPar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Snack Vendor</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Create storage account + container</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Produce sample Avro data from hub</a:t>
            </a:r>
          </a:p>
          <a:p>
            <a:pPr marL="685800" lvl="1" indent="-342900">
              <a:buFont typeface="Arial" panose="020B0604020202020204" pitchFamily="34" charset="0"/>
              <a:buChar char="•"/>
            </a:pPr>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Load data into table</a:t>
            </a:r>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endParaRPr lang="en-US" dirty="0"/>
          </a:p>
        </p:txBody>
      </p:sp>
      <p:pic>
        <p:nvPicPr>
          <p:cNvPr id="8" name="Picture 7" descr="A vending machine with bottles of soda&#10;&#10;Description automatically generated">
            <a:extLst>
              <a:ext uri="{FF2B5EF4-FFF2-40B4-BE49-F238E27FC236}">
                <a16:creationId xmlns:a16="http://schemas.microsoft.com/office/drawing/2014/main" id="{8889694C-AA65-F869-BD79-FD30E145FF43}"/>
              </a:ext>
            </a:extLst>
          </p:cNvPr>
          <p:cNvPicPr>
            <a:picLocks noChangeAspect="1"/>
          </p:cNvPicPr>
          <p:nvPr/>
        </p:nvPicPr>
        <p:blipFill>
          <a:blip r:embed="rId2"/>
          <a:stretch>
            <a:fillRect/>
          </a:stretch>
        </p:blipFill>
        <p:spPr>
          <a:xfrm>
            <a:off x="5564489" y="1191447"/>
            <a:ext cx="1214162" cy="1821244"/>
          </a:xfrm>
          <a:prstGeom prst="rect">
            <a:avLst/>
          </a:prstGeom>
        </p:spPr>
      </p:pic>
      <p:pic>
        <p:nvPicPr>
          <p:cNvPr id="10" name="Picture 9" descr="A vending machine with snacks&#10;&#10;Description automatically generated">
            <a:extLst>
              <a:ext uri="{FF2B5EF4-FFF2-40B4-BE49-F238E27FC236}">
                <a16:creationId xmlns:a16="http://schemas.microsoft.com/office/drawing/2014/main" id="{F1B5A2A7-1A99-F1F3-91E7-8D2F3D49E27C}"/>
              </a:ext>
            </a:extLst>
          </p:cNvPr>
          <p:cNvPicPr>
            <a:picLocks noChangeAspect="1"/>
          </p:cNvPicPr>
          <p:nvPr/>
        </p:nvPicPr>
        <p:blipFill>
          <a:blip r:embed="rId3"/>
          <a:stretch>
            <a:fillRect/>
          </a:stretch>
        </p:blipFill>
        <p:spPr>
          <a:xfrm>
            <a:off x="7672100" y="2192718"/>
            <a:ext cx="1025478" cy="2031659"/>
          </a:xfrm>
          <a:prstGeom prst="rect">
            <a:avLst/>
          </a:prstGeom>
        </p:spPr>
      </p:pic>
    </p:spTree>
    <p:extLst>
      <p:ext uri="{BB962C8B-B14F-4D97-AF65-F5344CB8AC3E}">
        <p14:creationId xmlns:p14="http://schemas.microsoft.com/office/powerpoint/2010/main" val="3884998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AFECA-066D-B6ED-1DB8-7042D011BB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E6434E-A67B-4E43-7063-B25A8151833E}"/>
              </a:ext>
            </a:extLst>
          </p:cNvPr>
          <p:cNvSpPr>
            <a:spLocks noGrp="1"/>
          </p:cNvSpPr>
          <p:nvPr>
            <p:ph type="title"/>
          </p:nvPr>
        </p:nvSpPr>
        <p:spPr/>
        <p:txBody>
          <a:bodyPr/>
          <a:lstStyle/>
          <a:p>
            <a:r>
              <a:rPr lang="en-US" dirty="0">
                <a:solidFill>
                  <a:schemeClr val="tx1">
                    <a:lumMod val="65000"/>
                    <a:lumOff val="35000"/>
                  </a:schemeClr>
                </a:solidFill>
              </a:rPr>
              <a:t>Products – Soda vs Snacks</a:t>
            </a:r>
          </a:p>
        </p:txBody>
      </p:sp>
      <p:sp>
        <p:nvSpPr>
          <p:cNvPr id="5" name="Text Placeholder 2">
            <a:extLst>
              <a:ext uri="{FF2B5EF4-FFF2-40B4-BE49-F238E27FC236}">
                <a16:creationId xmlns:a16="http://schemas.microsoft.com/office/drawing/2014/main" id="{812F56F1-C66E-8203-ADCE-81E97B995AFE}"/>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600" dirty="0"/>
          </a:p>
          <a:p>
            <a:pPr marL="0" indent="0">
              <a:buNone/>
            </a:pPr>
            <a:endParaRPr lang="en-US" sz="1600" dirty="0"/>
          </a:p>
          <a:p>
            <a:pPr marL="0" indent="0">
              <a:buNone/>
            </a:pPr>
            <a:endParaRPr lang="en-US" sz="1600" dirty="0"/>
          </a:p>
        </p:txBody>
      </p:sp>
      <p:pic>
        <p:nvPicPr>
          <p:cNvPr id="1026" name="Picture 2" descr="Simulating Telemetry - Simple Product Placement Grid">
            <a:extLst>
              <a:ext uri="{FF2B5EF4-FFF2-40B4-BE49-F238E27FC236}">
                <a16:creationId xmlns:a16="http://schemas.microsoft.com/office/drawing/2014/main" id="{4C57A462-540A-16BF-695B-46B32F8F2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48" y="1340537"/>
            <a:ext cx="4215981" cy="16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87607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48F4A-8341-3651-2F3B-97F1BFC723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6C85E6-5121-567F-D863-6882A2294DDF}"/>
              </a:ext>
            </a:extLst>
          </p:cNvPr>
          <p:cNvSpPr>
            <a:spLocks noGrp="1"/>
          </p:cNvSpPr>
          <p:nvPr>
            <p:ph type="title"/>
          </p:nvPr>
        </p:nvSpPr>
        <p:spPr/>
        <p:txBody>
          <a:bodyPr/>
          <a:lstStyle/>
          <a:p>
            <a:r>
              <a:rPr lang="en-US" dirty="0">
                <a:solidFill>
                  <a:schemeClr val="tx1">
                    <a:lumMod val="65000"/>
                    <a:lumOff val="35000"/>
                  </a:schemeClr>
                </a:solidFill>
              </a:rPr>
              <a:t>Summary</a:t>
            </a:r>
          </a:p>
        </p:txBody>
      </p:sp>
      <p:sp>
        <p:nvSpPr>
          <p:cNvPr id="5" name="Text Placeholder 2">
            <a:extLst>
              <a:ext uri="{FF2B5EF4-FFF2-40B4-BE49-F238E27FC236}">
                <a16:creationId xmlns:a16="http://schemas.microsoft.com/office/drawing/2014/main" id="{FDF67B9F-348C-C8DE-7A4A-4165058A4AE0}"/>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Microsoft Fabric is the one stop shop for all your data and analytical needs.  As a developer, you can pick an architecture using a lake house, data warehouse, machine learning, or Kusto database to solve real world problems.</a:t>
            </a:r>
          </a:p>
          <a:p>
            <a:pPr marL="0" indent="0">
              <a:buNone/>
            </a:pPr>
            <a:endParaRPr lang="en-US" sz="1200" dirty="0"/>
          </a:p>
          <a:p>
            <a:pPr marL="0" indent="0">
              <a:buNone/>
            </a:pPr>
            <a:r>
              <a:rPr lang="en-US" sz="1200" dirty="0"/>
              <a:t>What I did not show is how to use co-pilot to help code these solutions.  The only draw back I see right now is the fact that co-pilot requires an F64 SKU which is around 8K per month.  This is a high entry point for small to medium size customers.</a:t>
            </a:r>
          </a:p>
          <a:p>
            <a:pPr marL="0" indent="0">
              <a:buNone/>
            </a:pPr>
            <a:endParaRPr lang="en-US" sz="1200" dirty="0"/>
          </a:p>
          <a:p>
            <a:pPr marL="0" indent="0">
              <a:buNone/>
            </a:pPr>
            <a:r>
              <a:rPr lang="en-US" sz="1200" dirty="0"/>
              <a:t>During my exploration of the services, I logged several bugs.  The road map for Fabric includes adding more sources to the lake as well as expanding on real time ingestion. </a:t>
            </a:r>
          </a:p>
          <a:p>
            <a:pPr marL="0" indent="0">
              <a:buNone/>
            </a:pPr>
            <a:endParaRPr lang="en-US" sz="1200" dirty="0"/>
          </a:p>
          <a:p>
            <a:pPr marL="0" indent="0">
              <a:buNone/>
            </a:pPr>
            <a:r>
              <a:rPr lang="en-US" sz="1200" dirty="0"/>
              <a:t>If you have your skill set includes SQL, Python and Spark, you should be right at home with the new product offerings.  The </a:t>
            </a:r>
            <a:r>
              <a:rPr lang="en-US" sz="1200" b="1" dirty="0">
                <a:solidFill>
                  <a:srgbClr val="CF108B"/>
                </a:solidFill>
              </a:rPr>
              <a:t>future is bright </a:t>
            </a:r>
            <a:r>
              <a:rPr lang="en-US" sz="1200" dirty="0"/>
              <a:t>for those who can adapt.</a:t>
            </a:r>
          </a:p>
          <a:p>
            <a:pPr marL="0" indent="0">
              <a:buNone/>
            </a:pP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91527319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50" dirty="0"/>
          </a:p>
        </p:txBody>
      </p:sp>
      <p:sp>
        <p:nvSpPr>
          <p:cNvPr id="6" name="TextBox 5">
            <a:extLst>
              <a:ext uri="{FF2B5EF4-FFF2-40B4-BE49-F238E27FC236}">
                <a16:creationId xmlns:a16="http://schemas.microsoft.com/office/drawing/2014/main" id="{494F3EFF-CE4D-4462-AC41-C11CDD93375D}"/>
              </a:ext>
            </a:extLst>
          </p:cNvPr>
          <p:cNvSpPr txBox="1"/>
          <p:nvPr/>
        </p:nvSpPr>
        <p:spPr>
          <a:xfrm>
            <a:off x="242236" y="1287400"/>
            <a:ext cx="8276897" cy="4401205"/>
          </a:xfrm>
          <a:prstGeom prst="rect">
            <a:avLst/>
          </a:prstGeom>
          <a:noFill/>
        </p:spPr>
        <p:txBody>
          <a:bodyPr wrap="square">
            <a:spAutoFit/>
          </a:bodyPr>
          <a:lstStyle/>
          <a:p>
            <a:r>
              <a:rPr lang="en-US" sz="1400" b="1" dirty="0"/>
              <a:t>Fabric - Data Factory</a:t>
            </a:r>
          </a:p>
          <a:p>
            <a:r>
              <a:rPr lang="en-US" sz="1400" dirty="0"/>
              <a:t>  </a:t>
            </a:r>
            <a:r>
              <a:rPr lang="en-US" sz="1400" dirty="0">
                <a:hlinkClick r:id="rId2"/>
              </a:rPr>
              <a:t>https://tinyurl.com/y9r4ee7p</a:t>
            </a:r>
          </a:p>
          <a:p>
            <a:endParaRPr lang="en-US" sz="1400" b="1" dirty="0"/>
          </a:p>
          <a:p>
            <a:r>
              <a:rPr lang="en-US" sz="1400" b="1" dirty="0"/>
              <a:t>Fabric – Lake House</a:t>
            </a:r>
          </a:p>
          <a:p>
            <a:r>
              <a:rPr lang="en-US" sz="1400" dirty="0"/>
              <a:t>  </a:t>
            </a:r>
            <a:r>
              <a:rPr lang="en-US" sz="1400" dirty="0">
                <a:hlinkClick r:id="rId3"/>
              </a:rPr>
              <a:t>https://tinyurl.com/4fdk4bux</a:t>
            </a:r>
            <a:endParaRPr lang="en-US" sz="1400" dirty="0"/>
          </a:p>
          <a:p>
            <a:endParaRPr lang="en-US" sz="1400" b="1" dirty="0"/>
          </a:p>
          <a:p>
            <a:r>
              <a:rPr lang="en-US" sz="1400" b="1" dirty="0"/>
              <a:t>Fabric - Notebooks</a:t>
            </a:r>
          </a:p>
          <a:p>
            <a:r>
              <a:rPr lang="en-US" sz="1400" dirty="0"/>
              <a:t>  </a:t>
            </a:r>
            <a:r>
              <a:rPr lang="en-US" sz="1400" dirty="0">
                <a:hlinkClick r:id="rId4"/>
              </a:rPr>
              <a:t>https://tinyurl.com/5bydabub</a:t>
            </a:r>
            <a:endParaRPr lang="en-US" sz="1400" dirty="0"/>
          </a:p>
          <a:p>
            <a:endParaRPr lang="en-US" sz="1400" dirty="0"/>
          </a:p>
          <a:p>
            <a:r>
              <a:rPr lang="en-US" sz="1400" b="1" dirty="0"/>
              <a:t>Fabric – Data Warehouse</a:t>
            </a:r>
          </a:p>
          <a:p>
            <a:r>
              <a:rPr lang="en-US" sz="1400" dirty="0"/>
              <a:t>  </a:t>
            </a:r>
            <a:r>
              <a:rPr lang="en-US" sz="1400" dirty="0">
                <a:hlinkClick r:id="rId5"/>
              </a:rPr>
              <a:t>https://tinyurl.com/bdedrec4</a:t>
            </a:r>
            <a:endParaRPr lang="en-US" sz="1400" dirty="0"/>
          </a:p>
          <a:p>
            <a:endParaRPr lang="en-US" sz="1400" b="1" dirty="0"/>
          </a:p>
          <a:p>
            <a:r>
              <a:rPr lang="en-US" sz="1400" b="1" dirty="0"/>
              <a:t>Fabric – Kusto Database</a:t>
            </a:r>
          </a:p>
          <a:p>
            <a:r>
              <a:rPr lang="en-US" sz="1400" dirty="0"/>
              <a:t>  </a:t>
            </a:r>
            <a:r>
              <a:rPr lang="en-US" sz="1400" dirty="0">
                <a:hlinkClick r:id="rId6"/>
              </a:rPr>
              <a:t>https://tinyurl.com/bddhsr3y</a:t>
            </a: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324700483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ABFDC-DF64-5B4A-BEFF-B42A91708CEA}"/>
              </a:ext>
            </a:extLst>
          </p:cNvPr>
          <p:cNvSpPr>
            <a:spLocks noGrp="1"/>
          </p:cNvSpPr>
          <p:nvPr>
            <p:ph type="ctrTitle"/>
          </p:nvPr>
        </p:nvSpPr>
        <p:spPr>
          <a:xfrm>
            <a:off x="327862" y="3530424"/>
            <a:ext cx="6143277" cy="701450"/>
          </a:xfrm>
        </p:spPr>
        <p:txBody>
          <a:bodyPr/>
          <a:lstStyle/>
          <a:p>
            <a:r>
              <a:rPr lang="en-US" dirty="0"/>
              <a:t>Questions / Thank You</a:t>
            </a:r>
          </a:p>
        </p:txBody>
      </p:sp>
    </p:spTree>
    <p:extLst>
      <p:ext uri="{BB962C8B-B14F-4D97-AF65-F5344CB8AC3E}">
        <p14:creationId xmlns:p14="http://schemas.microsoft.com/office/powerpoint/2010/main" val="30203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Microsoft Fabric - Topics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447977" y="1596390"/>
            <a:ext cx="5000638" cy="303633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n-US" sz="1800" dirty="0"/>
              <a:t>Architecture Diagrams</a:t>
            </a:r>
          </a:p>
          <a:p>
            <a:pPr marL="342900" indent="-342900">
              <a:buFont typeface="+mj-lt"/>
              <a:buAutoNum type="arabicPeriod"/>
            </a:pPr>
            <a:r>
              <a:rPr lang="en-US" sz="1800" dirty="0"/>
              <a:t>One Lake</a:t>
            </a:r>
          </a:p>
          <a:p>
            <a:pPr marL="342900" indent="-342900">
              <a:buFont typeface="+mj-lt"/>
              <a:buAutoNum type="arabicPeriod"/>
            </a:pPr>
            <a:r>
              <a:rPr lang="en-US" sz="1800" dirty="0"/>
              <a:t>Data Warehouse</a:t>
            </a:r>
          </a:p>
          <a:p>
            <a:pPr marL="342900" indent="-342900">
              <a:buFont typeface="+mj-lt"/>
              <a:buAutoNum type="arabicPeriod"/>
            </a:pPr>
            <a:r>
              <a:rPr lang="en-US" sz="1800" dirty="0"/>
              <a:t>Real Time Analytics</a:t>
            </a:r>
          </a:p>
          <a:p>
            <a:endParaRPr lang="en-US" sz="1800" dirty="0"/>
          </a:p>
        </p:txBody>
      </p:sp>
    </p:spTree>
    <p:extLst>
      <p:ext uri="{BB962C8B-B14F-4D97-AF65-F5344CB8AC3E}">
        <p14:creationId xmlns:p14="http://schemas.microsoft.com/office/powerpoint/2010/main" val="5180049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5 Ribbons are flowing more, almost reaching the top of the page">
            <a:extLst>
              <a:ext uri="{FF2B5EF4-FFF2-40B4-BE49-F238E27FC236}">
                <a16:creationId xmlns:a16="http://schemas.microsoft.com/office/drawing/2014/main" id="{083A0626-12F0-BD62-0EE1-5E0823A0DDF8}"/>
              </a:ext>
            </a:extLst>
          </p:cNvPr>
          <p:cNvPicPr>
            <a:picLocks noChangeAspect="1"/>
          </p:cNvPicPr>
          <p:nvPr/>
        </p:nvPicPr>
        <p:blipFill rotWithShape="1">
          <a:blip r:embed="rId3"/>
          <a:srcRect t="18280" r="30359" b="12077"/>
          <a:stretch/>
        </p:blipFill>
        <p:spPr>
          <a:xfrm>
            <a:off x="0" y="0"/>
            <a:ext cx="9144000" cy="5143500"/>
          </a:xfrm>
          <a:prstGeom prst="rect">
            <a:avLst/>
          </a:prstGeom>
        </p:spPr>
      </p:pic>
      <p:sp>
        <p:nvSpPr>
          <p:cNvPr id="10" name="TextBox 9">
            <a:extLst>
              <a:ext uri="{FF2B5EF4-FFF2-40B4-BE49-F238E27FC236}">
                <a16:creationId xmlns:a16="http://schemas.microsoft.com/office/drawing/2014/main" id="{4C7D87B4-9197-2DE2-1F84-05B8691BC74F}"/>
              </a:ext>
            </a:extLst>
          </p:cNvPr>
          <p:cNvSpPr txBox="1"/>
          <p:nvPr/>
        </p:nvSpPr>
        <p:spPr>
          <a:xfrm>
            <a:off x="460979" y="906844"/>
            <a:ext cx="3060595" cy="3997666"/>
          </a:xfrm>
          <a:prstGeom prst="rect">
            <a:avLst/>
          </a:prstGeom>
          <a:noFill/>
        </p:spPr>
        <p:txBody>
          <a:bodyPr wrap="square" lIns="0" tIns="0" rIns="0" bIns="0" rtlCol="0" anchor="t">
            <a:noAutofit/>
          </a:bodyPr>
          <a:lstStyle/>
          <a:p>
            <a:pPr defTabSz="685775"/>
            <a:r>
              <a:rPr lang="en-US" sz="4000" b="1" dirty="0">
                <a:solidFill>
                  <a:srgbClr val="117865"/>
                </a:solidFill>
                <a:latin typeface="Calibri Light" panose="020F0302020204030204" pitchFamily="34" charset="0"/>
                <a:ea typeface="Calibri Light" panose="020F0302020204030204" pitchFamily="34" charset="0"/>
                <a:cs typeface="Calibri Light" panose="020F0302020204030204" pitchFamily="34" charset="0"/>
              </a:rPr>
              <a:t>Microsoft </a:t>
            </a:r>
          </a:p>
          <a:p>
            <a:pPr defTabSz="685775"/>
            <a:r>
              <a:rPr lang="en-US" sz="4000" b="1" dirty="0">
                <a:solidFill>
                  <a:srgbClr val="117865"/>
                </a:solidFill>
                <a:latin typeface="Calibri Light" panose="020F0302020204030204" pitchFamily="34" charset="0"/>
                <a:ea typeface="Calibri Light" panose="020F0302020204030204" pitchFamily="34" charset="0"/>
                <a:cs typeface="Calibri Light" panose="020F0302020204030204" pitchFamily="34" charset="0"/>
              </a:rPr>
              <a:t>Fabric</a:t>
            </a:r>
          </a:p>
          <a:p>
            <a:pPr defTabSz="685775"/>
            <a:endParaRPr lang="en-US" sz="4000" b="1" dirty="0">
              <a:solidFill>
                <a:srgbClr val="117865"/>
              </a:solidFill>
              <a:latin typeface="Calibri Light" panose="020F0302020204030204" pitchFamily="34" charset="0"/>
              <a:ea typeface="Calibri Light" panose="020F0302020204030204" pitchFamily="34" charset="0"/>
              <a:cs typeface="Calibri Light" panose="020F0302020204030204" pitchFamily="34" charset="0"/>
            </a:endParaRPr>
          </a:p>
          <a:p>
            <a:pPr defTabSz="685775"/>
            <a:r>
              <a:rPr lang="en-US" sz="4000" b="1" dirty="0">
                <a:solidFill>
                  <a:srgbClr val="117865"/>
                </a:solidFill>
                <a:latin typeface="Calibri Light" panose="020F0302020204030204" pitchFamily="34" charset="0"/>
                <a:ea typeface="Calibri Light" panose="020F0302020204030204" pitchFamily="34" charset="0"/>
                <a:cs typeface="Calibri Light" panose="020F0302020204030204" pitchFamily="34" charset="0"/>
              </a:rPr>
              <a:t>Architecture </a:t>
            </a:r>
          </a:p>
          <a:p>
            <a:pPr defTabSz="685775"/>
            <a:r>
              <a:rPr lang="en-US" sz="4000" b="1" dirty="0">
                <a:solidFill>
                  <a:srgbClr val="117865"/>
                </a:solidFill>
                <a:latin typeface="Calibri Light" panose="020F0302020204030204" pitchFamily="34" charset="0"/>
                <a:ea typeface="Calibri Light" panose="020F0302020204030204" pitchFamily="34" charset="0"/>
                <a:cs typeface="Calibri Light" panose="020F0302020204030204" pitchFamily="34" charset="0"/>
              </a:rPr>
              <a:t>Diagrams</a:t>
            </a:r>
          </a:p>
        </p:txBody>
      </p:sp>
    </p:spTree>
    <p:extLst>
      <p:ext uri="{BB962C8B-B14F-4D97-AF65-F5344CB8AC3E}">
        <p14:creationId xmlns:p14="http://schemas.microsoft.com/office/powerpoint/2010/main" val="1747265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106">
            <a:extLst>
              <a:ext uri="{FF2B5EF4-FFF2-40B4-BE49-F238E27FC236}">
                <a16:creationId xmlns:a16="http://schemas.microsoft.com/office/drawing/2014/main" id="{9C763CF1-391C-CB42-9C05-F0770E9265EB}"/>
              </a:ext>
              <a:ext uri="{C183D7F6-B498-43B3-948B-1728B52AA6E4}">
                <adec:decorative xmlns:adec="http://schemas.microsoft.com/office/drawing/2017/decorative" val="1"/>
              </a:ext>
            </a:extLst>
          </p:cNvPr>
          <p:cNvSpPr/>
          <p:nvPr/>
        </p:nvSpPr>
        <p:spPr bwMode="auto">
          <a:xfrm>
            <a:off x="6435413" y="1865940"/>
            <a:ext cx="1165860" cy="1429736"/>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pic>
        <p:nvPicPr>
          <p:cNvPr id="108" name="Graphic 107" descr="Power BI Logo">
            <a:extLst>
              <a:ext uri="{FF2B5EF4-FFF2-40B4-BE49-F238E27FC236}">
                <a16:creationId xmlns:a16="http://schemas.microsoft.com/office/drawing/2014/main" id="{EA6A76EF-5523-C942-9F28-DEFC29313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2603" y="2058458"/>
            <a:ext cx="411480" cy="411480"/>
          </a:xfrm>
          <a:prstGeom prst="rect">
            <a:avLst/>
          </a:prstGeom>
        </p:spPr>
      </p:pic>
      <p:sp>
        <p:nvSpPr>
          <p:cNvPr id="85" name="Rounded Rectangle 84">
            <a:extLst>
              <a:ext uri="{FF2B5EF4-FFF2-40B4-BE49-F238E27FC236}">
                <a16:creationId xmlns:a16="http://schemas.microsoft.com/office/drawing/2014/main" id="{7990FCC3-A6F6-B349-9118-99785825A28B}"/>
              </a:ext>
              <a:ext uri="{C183D7F6-B498-43B3-948B-1728B52AA6E4}">
                <adec:decorative xmlns:adec="http://schemas.microsoft.com/office/drawing/2017/decorative" val="1"/>
              </a:ext>
            </a:extLst>
          </p:cNvPr>
          <p:cNvSpPr/>
          <p:nvPr/>
        </p:nvSpPr>
        <p:spPr bwMode="auto">
          <a:xfrm>
            <a:off x="1539977" y="1865940"/>
            <a:ext cx="1165860" cy="1429736"/>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DB3923A8-C50B-E643-8256-CE20B8381E0C}"/>
              </a:ext>
              <a:ext uri="{C183D7F6-B498-43B3-948B-1728B52AA6E4}">
                <adec:decorative xmlns:adec="http://schemas.microsoft.com/office/drawing/2017/decorative" val="1"/>
              </a:ext>
            </a:extLst>
          </p:cNvPr>
          <p:cNvSpPr/>
          <p:nvPr/>
        </p:nvSpPr>
        <p:spPr bwMode="auto">
          <a:xfrm>
            <a:off x="2763836" y="1865940"/>
            <a:ext cx="1165860" cy="1429736"/>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7C04D4BB-6479-2948-9032-309EFA21090B}"/>
              </a:ext>
              <a:ext uri="{C183D7F6-B498-43B3-948B-1728B52AA6E4}">
                <adec:decorative xmlns:adec="http://schemas.microsoft.com/office/drawing/2017/decorative" val="1"/>
              </a:ext>
            </a:extLst>
          </p:cNvPr>
          <p:cNvSpPr/>
          <p:nvPr/>
        </p:nvSpPr>
        <p:spPr bwMode="auto">
          <a:xfrm>
            <a:off x="3987695" y="1865940"/>
            <a:ext cx="1165860" cy="1429736"/>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8A14935B-EDF0-E746-8A70-C077836F6162}"/>
              </a:ext>
              <a:ext uri="{C183D7F6-B498-43B3-948B-1728B52AA6E4}">
                <adec:decorative xmlns:adec="http://schemas.microsoft.com/office/drawing/2017/decorative" val="1"/>
              </a:ext>
            </a:extLst>
          </p:cNvPr>
          <p:cNvSpPr/>
          <p:nvPr/>
        </p:nvSpPr>
        <p:spPr bwMode="auto">
          <a:xfrm>
            <a:off x="5211554" y="1865940"/>
            <a:ext cx="1165860" cy="1429736"/>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11" name="Rounded Rectangle 106">
            <a:extLst>
              <a:ext uri="{FF2B5EF4-FFF2-40B4-BE49-F238E27FC236}">
                <a16:creationId xmlns:a16="http://schemas.microsoft.com/office/drawing/2014/main" id="{E96055B3-5510-5A92-293B-B8B1202A6644}"/>
              </a:ext>
              <a:ext uri="{C183D7F6-B498-43B3-948B-1728B52AA6E4}">
                <adec:decorative xmlns:adec="http://schemas.microsoft.com/office/drawing/2017/decorative" val="1"/>
              </a:ext>
            </a:extLst>
          </p:cNvPr>
          <p:cNvSpPr/>
          <p:nvPr/>
        </p:nvSpPr>
        <p:spPr bwMode="auto">
          <a:xfrm>
            <a:off x="7659274" y="1865940"/>
            <a:ext cx="1165860" cy="1429736"/>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91FCCD2-1E5B-24E1-D625-A2D38BC832C9}"/>
              </a:ext>
            </a:extLst>
          </p:cNvPr>
          <p:cNvSpPr txBox="1">
            <a:spLocks noGrp="1"/>
          </p:cNvSpPr>
          <p:nvPr>
            <p:ph type="title" idx="4294967295"/>
          </p:nvPr>
        </p:nvSpPr>
        <p:spPr>
          <a:xfrm>
            <a:off x="315946" y="390039"/>
            <a:ext cx="6800850"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defTabSz="699557">
              <a:defRPr/>
            </a:pPr>
            <a:r>
              <a:rPr lang="en-US" sz="2400" spc="-38" dirty="0">
                <a:solidFill>
                  <a:srgbClr val="117865"/>
                </a:solidFill>
                <a:latin typeface="Segoe UI Semibold"/>
              </a:rPr>
              <a:t>Microsoft Fabric is a unified solution</a:t>
            </a:r>
          </a:p>
        </p:txBody>
      </p:sp>
      <p:sp>
        <p:nvSpPr>
          <p:cNvPr id="22" name="Text Placeholder 2">
            <a:extLst>
              <a:ext uri="{FF2B5EF4-FFF2-40B4-BE49-F238E27FC236}">
                <a16:creationId xmlns:a16="http://schemas.microsoft.com/office/drawing/2014/main" id="{6F0F4118-0BA6-854F-884A-E9C84122D0BA}"/>
              </a:ext>
            </a:extLst>
          </p:cNvPr>
          <p:cNvSpPr txBox="1">
            <a:spLocks/>
          </p:cNvSpPr>
          <p:nvPr/>
        </p:nvSpPr>
        <p:spPr>
          <a:xfrm>
            <a:off x="248344" y="862717"/>
            <a:ext cx="7828949" cy="6234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lnSpc>
                <a:spcPct val="120000"/>
              </a:lnSpc>
              <a:spcAft>
                <a:spcPts val="450"/>
              </a:spcAft>
              <a:buNone/>
              <a:defRPr/>
            </a:pPr>
            <a:r>
              <a:rPr lang="en-US" sz="1500" dirty="0">
                <a:solidFill>
                  <a:srgbClr val="2F2F2F"/>
                </a:solidFill>
                <a:latin typeface="Segoe UI" panose="020B0502040204020203" pitchFamily="34" charset="0"/>
              </a:rPr>
              <a:t>An end-to-end analytics platform that brings together all the data and analytics tools that organizations need to go from the data lake to the business user</a:t>
            </a:r>
            <a:endParaRPr lang="en-US" sz="1350" dirty="0">
              <a:solidFill>
                <a:srgbClr val="2F2F2F"/>
              </a:solidFill>
              <a:latin typeface="Segoe UI"/>
            </a:endParaRPr>
          </a:p>
        </p:txBody>
      </p:sp>
      <p:sp>
        <p:nvSpPr>
          <p:cNvPr id="76" name="Rounded Rectangle 75">
            <a:extLst>
              <a:ext uri="{FF2B5EF4-FFF2-40B4-BE49-F238E27FC236}">
                <a16:creationId xmlns:a16="http://schemas.microsoft.com/office/drawing/2014/main" id="{38B840E9-C789-DF44-BE6A-7D6AD2D01561}"/>
              </a:ext>
              <a:ext uri="{C183D7F6-B498-43B3-948B-1728B52AA6E4}">
                <adec:decorative xmlns:adec="http://schemas.microsoft.com/office/drawing/2017/decorative" val="1"/>
              </a:ext>
            </a:extLst>
          </p:cNvPr>
          <p:cNvSpPr/>
          <p:nvPr/>
        </p:nvSpPr>
        <p:spPr bwMode="auto">
          <a:xfrm>
            <a:off x="315946" y="1865940"/>
            <a:ext cx="1165860" cy="1429736"/>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pic>
        <p:nvPicPr>
          <p:cNvPr id="79" name="Picture 78" descr="Data Factory Logo">
            <a:extLst>
              <a:ext uri="{FF2B5EF4-FFF2-40B4-BE49-F238E27FC236}">
                <a16:creationId xmlns:a16="http://schemas.microsoft.com/office/drawing/2014/main" id="{58A023B6-4986-344C-B0D3-F193CED765C9}"/>
              </a:ext>
            </a:extLst>
          </p:cNvPr>
          <p:cNvPicPr>
            <a:picLocks noChangeAspect="1"/>
          </p:cNvPicPr>
          <p:nvPr/>
        </p:nvPicPr>
        <p:blipFill>
          <a:blip r:embed="rId5"/>
          <a:srcRect/>
          <a:stretch/>
        </p:blipFill>
        <p:spPr>
          <a:xfrm>
            <a:off x="727759" y="2101851"/>
            <a:ext cx="342233" cy="342900"/>
          </a:xfrm>
          <a:prstGeom prst="rect">
            <a:avLst/>
          </a:prstGeom>
        </p:spPr>
      </p:pic>
      <p:sp>
        <p:nvSpPr>
          <p:cNvPr id="80" name="Text Placeholder 2">
            <a:extLst>
              <a:ext uri="{FF2B5EF4-FFF2-40B4-BE49-F238E27FC236}">
                <a16:creationId xmlns:a16="http://schemas.microsoft.com/office/drawing/2014/main" id="{2F03540B-8801-A540-A6EA-AFF2ABFC3F1A}"/>
              </a:ext>
            </a:extLst>
          </p:cNvPr>
          <p:cNvSpPr txBox="1">
            <a:spLocks/>
          </p:cNvSpPr>
          <p:nvPr/>
        </p:nvSpPr>
        <p:spPr>
          <a:xfrm>
            <a:off x="315946" y="256295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Data Integration</a:t>
            </a:r>
            <a:endParaRPr lang="en-US" sz="900" b="1" dirty="0">
              <a:solidFill>
                <a:srgbClr val="117865"/>
              </a:solidFill>
              <a:latin typeface="Segoe UI"/>
            </a:endParaRPr>
          </a:p>
        </p:txBody>
      </p:sp>
      <p:sp>
        <p:nvSpPr>
          <p:cNvPr id="82" name="Text Placeholder 2">
            <a:extLst>
              <a:ext uri="{FF2B5EF4-FFF2-40B4-BE49-F238E27FC236}">
                <a16:creationId xmlns:a16="http://schemas.microsoft.com/office/drawing/2014/main" id="{727F33E3-169E-244E-8FC6-B252049E7824}"/>
              </a:ext>
            </a:extLst>
          </p:cNvPr>
          <p:cNvSpPr txBox="1">
            <a:spLocks/>
          </p:cNvSpPr>
          <p:nvPr/>
        </p:nvSpPr>
        <p:spPr>
          <a:xfrm>
            <a:off x="315946" y="287760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Data Factory</a:t>
            </a:r>
            <a:endParaRPr lang="en-US" sz="825" dirty="0">
              <a:solidFill>
                <a:srgbClr val="2F2F2F"/>
              </a:solidFill>
              <a:latin typeface="Segoe UI"/>
            </a:endParaRPr>
          </a:p>
        </p:txBody>
      </p:sp>
      <p:pic>
        <p:nvPicPr>
          <p:cNvPr id="88" name="Picture 87" descr="Synapse Spark Logo">
            <a:extLst>
              <a:ext uri="{FF2B5EF4-FFF2-40B4-BE49-F238E27FC236}">
                <a16:creationId xmlns:a16="http://schemas.microsoft.com/office/drawing/2014/main" id="{56455CAC-7F7C-0040-9362-C8B8530BFAF8}"/>
              </a:ext>
            </a:extLst>
          </p:cNvPr>
          <p:cNvPicPr>
            <a:picLocks noChangeAspect="1"/>
          </p:cNvPicPr>
          <p:nvPr/>
        </p:nvPicPr>
        <p:blipFill>
          <a:blip r:embed="rId6"/>
          <a:srcRect/>
          <a:stretch/>
        </p:blipFill>
        <p:spPr>
          <a:xfrm>
            <a:off x="1951790" y="2101851"/>
            <a:ext cx="342233" cy="342900"/>
          </a:xfrm>
          <a:prstGeom prst="rect">
            <a:avLst/>
          </a:prstGeom>
        </p:spPr>
      </p:pic>
      <p:sp>
        <p:nvSpPr>
          <p:cNvPr id="91" name="Text Placeholder 2">
            <a:extLst>
              <a:ext uri="{FF2B5EF4-FFF2-40B4-BE49-F238E27FC236}">
                <a16:creationId xmlns:a16="http://schemas.microsoft.com/office/drawing/2014/main" id="{19DD6C7B-0399-A641-9FDC-26AC9E0DD96C}"/>
              </a:ext>
            </a:extLst>
          </p:cNvPr>
          <p:cNvSpPr txBox="1">
            <a:spLocks/>
          </p:cNvSpPr>
          <p:nvPr/>
        </p:nvSpPr>
        <p:spPr>
          <a:xfrm>
            <a:off x="1539977" y="256295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Data Engineering</a:t>
            </a:r>
            <a:endParaRPr lang="en-US" sz="900" b="1" dirty="0">
              <a:solidFill>
                <a:srgbClr val="117865"/>
              </a:solidFill>
              <a:latin typeface="Segoe UI"/>
            </a:endParaRPr>
          </a:p>
        </p:txBody>
      </p:sp>
      <p:sp>
        <p:nvSpPr>
          <p:cNvPr id="92" name="Text Placeholder 2">
            <a:extLst>
              <a:ext uri="{FF2B5EF4-FFF2-40B4-BE49-F238E27FC236}">
                <a16:creationId xmlns:a16="http://schemas.microsoft.com/office/drawing/2014/main" id="{B1443B2F-A082-B442-9AF2-F7BF8DEC13A6}"/>
              </a:ext>
            </a:extLst>
          </p:cNvPr>
          <p:cNvSpPr txBox="1">
            <a:spLocks/>
          </p:cNvSpPr>
          <p:nvPr/>
        </p:nvSpPr>
        <p:spPr>
          <a:xfrm>
            <a:off x="1539977" y="287760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a:solidFill>
                  <a:srgbClr val="2F2F2F"/>
                </a:solidFill>
                <a:latin typeface="Segoe UI" panose="020B0502040204020203" pitchFamily="34" charset="0"/>
              </a:rPr>
              <a:t>Synapse</a:t>
            </a:r>
            <a:endParaRPr lang="en-US" sz="825">
              <a:solidFill>
                <a:srgbClr val="2F2F2F"/>
              </a:solidFill>
              <a:latin typeface="Segoe UI"/>
            </a:endParaRPr>
          </a:p>
        </p:txBody>
      </p:sp>
      <p:pic>
        <p:nvPicPr>
          <p:cNvPr id="95" name="Picture 94" descr="Synapse Logo">
            <a:extLst>
              <a:ext uri="{FF2B5EF4-FFF2-40B4-BE49-F238E27FC236}">
                <a16:creationId xmlns:a16="http://schemas.microsoft.com/office/drawing/2014/main" id="{944EA32D-E48B-0C40-BA2C-E77F607D85E1}"/>
              </a:ext>
            </a:extLst>
          </p:cNvPr>
          <p:cNvPicPr>
            <a:picLocks noChangeAspect="1"/>
          </p:cNvPicPr>
          <p:nvPr/>
        </p:nvPicPr>
        <p:blipFill>
          <a:blip r:embed="rId7"/>
          <a:srcRect/>
          <a:stretch/>
        </p:blipFill>
        <p:spPr>
          <a:xfrm>
            <a:off x="3175649" y="2108074"/>
            <a:ext cx="342233" cy="342900"/>
          </a:xfrm>
          <a:prstGeom prst="rect">
            <a:avLst/>
          </a:prstGeom>
        </p:spPr>
      </p:pic>
      <p:sp>
        <p:nvSpPr>
          <p:cNvPr id="97" name="Text Placeholder 2">
            <a:extLst>
              <a:ext uri="{FF2B5EF4-FFF2-40B4-BE49-F238E27FC236}">
                <a16:creationId xmlns:a16="http://schemas.microsoft.com/office/drawing/2014/main" id="{14576168-1A46-1740-A07D-A6D1E4D3F6F7}"/>
              </a:ext>
            </a:extLst>
          </p:cNvPr>
          <p:cNvSpPr txBox="1">
            <a:spLocks/>
          </p:cNvSpPr>
          <p:nvPr/>
        </p:nvSpPr>
        <p:spPr>
          <a:xfrm>
            <a:off x="2763836" y="256295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Data Warehouse</a:t>
            </a:r>
            <a:endParaRPr lang="en-US" sz="900" b="1" dirty="0">
              <a:solidFill>
                <a:srgbClr val="117865"/>
              </a:solidFill>
              <a:latin typeface="Segoe UI"/>
            </a:endParaRPr>
          </a:p>
        </p:txBody>
      </p:sp>
      <p:sp>
        <p:nvSpPr>
          <p:cNvPr id="98" name="Text Placeholder 2">
            <a:extLst>
              <a:ext uri="{FF2B5EF4-FFF2-40B4-BE49-F238E27FC236}">
                <a16:creationId xmlns:a16="http://schemas.microsoft.com/office/drawing/2014/main" id="{78D40FA7-259B-C345-9D1E-3D81D7D3846F}"/>
              </a:ext>
            </a:extLst>
          </p:cNvPr>
          <p:cNvSpPr txBox="1">
            <a:spLocks/>
          </p:cNvSpPr>
          <p:nvPr/>
        </p:nvSpPr>
        <p:spPr>
          <a:xfrm>
            <a:off x="2763836" y="287760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a:solidFill>
                  <a:srgbClr val="2F2F2F"/>
                </a:solidFill>
                <a:latin typeface="Segoe UI" panose="020B0502040204020203" pitchFamily="34" charset="0"/>
              </a:rPr>
              <a:t>Synapse</a:t>
            </a:r>
            <a:endParaRPr lang="en-US" sz="825">
              <a:solidFill>
                <a:srgbClr val="2F2F2F"/>
              </a:solidFill>
              <a:latin typeface="Segoe UI"/>
            </a:endParaRPr>
          </a:p>
        </p:txBody>
      </p:sp>
      <p:pic>
        <p:nvPicPr>
          <p:cNvPr id="100" name="Picture 99" descr="Azure AI Logo">
            <a:extLst>
              <a:ext uri="{FF2B5EF4-FFF2-40B4-BE49-F238E27FC236}">
                <a16:creationId xmlns:a16="http://schemas.microsoft.com/office/drawing/2014/main" id="{57C40355-1C46-E14A-A27B-0FB271A17B18}"/>
              </a:ext>
            </a:extLst>
          </p:cNvPr>
          <p:cNvPicPr>
            <a:picLocks noChangeAspect="1"/>
          </p:cNvPicPr>
          <p:nvPr/>
        </p:nvPicPr>
        <p:blipFill>
          <a:blip r:embed="rId8"/>
          <a:srcRect/>
          <a:stretch/>
        </p:blipFill>
        <p:spPr>
          <a:xfrm>
            <a:off x="4399508" y="2101851"/>
            <a:ext cx="342233" cy="342900"/>
          </a:xfrm>
          <a:prstGeom prst="rect">
            <a:avLst/>
          </a:prstGeom>
        </p:spPr>
      </p:pic>
      <p:sp>
        <p:nvSpPr>
          <p:cNvPr id="101" name="Text Placeholder 2">
            <a:extLst>
              <a:ext uri="{FF2B5EF4-FFF2-40B4-BE49-F238E27FC236}">
                <a16:creationId xmlns:a16="http://schemas.microsoft.com/office/drawing/2014/main" id="{2D7512FF-705D-0B4D-886C-E893CC9A46CD}"/>
              </a:ext>
            </a:extLst>
          </p:cNvPr>
          <p:cNvSpPr txBox="1">
            <a:spLocks/>
          </p:cNvSpPr>
          <p:nvPr/>
        </p:nvSpPr>
        <p:spPr>
          <a:xfrm>
            <a:off x="3987695" y="256295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Data Science</a:t>
            </a:r>
            <a:endParaRPr lang="en-US" sz="900" b="1" dirty="0">
              <a:solidFill>
                <a:srgbClr val="117865"/>
              </a:solidFill>
              <a:latin typeface="Segoe UI"/>
            </a:endParaRPr>
          </a:p>
        </p:txBody>
      </p:sp>
      <p:sp>
        <p:nvSpPr>
          <p:cNvPr id="102" name="Text Placeholder 2">
            <a:extLst>
              <a:ext uri="{FF2B5EF4-FFF2-40B4-BE49-F238E27FC236}">
                <a16:creationId xmlns:a16="http://schemas.microsoft.com/office/drawing/2014/main" id="{1943E6EE-746A-FA4E-8FBF-39724E59C81F}"/>
              </a:ext>
            </a:extLst>
          </p:cNvPr>
          <p:cNvSpPr txBox="1">
            <a:spLocks/>
          </p:cNvSpPr>
          <p:nvPr/>
        </p:nvSpPr>
        <p:spPr>
          <a:xfrm>
            <a:off x="3987695" y="287760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a:solidFill>
                  <a:srgbClr val="2F2F2F"/>
                </a:solidFill>
                <a:latin typeface="Segoe UI" panose="020B0502040204020203" pitchFamily="34" charset="0"/>
              </a:rPr>
              <a:t>Synapse</a:t>
            </a:r>
            <a:endParaRPr lang="en-US" sz="825">
              <a:solidFill>
                <a:srgbClr val="2F2F2F"/>
              </a:solidFill>
              <a:latin typeface="Segoe UI"/>
            </a:endParaRPr>
          </a:p>
        </p:txBody>
      </p:sp>
      <p:pic>
        <p:nvPicPr>
          <p:cNvPr id="104" name="Picture 103" descr="Data Explorer Logo">
            <a:extLst>
              <a:ext uri="{FF2B5EF4-FFF2-40B4-BE49-F238E27FC236}">
                <a16:creationId xmlns:a16="http://schemas.microsoft.com/office/drawing/2014/main" id="{230F015A-56C6-4F46-94BE-2DCD2041B25C}"/>
              </a:ext>
            </a:extLst>
          </p:cNvPr>
          <p:cNvPicPr>
            <a:picLocks noChangeAspect="1"/>
          </p:cNvPicPr>
          <p:nvPr/>
        </p:nvPicPr>
        <p:blipFill>
          <a:blip r:embed="rId9"/>
          <a:srcRect/>
          <a:stretch/>
        </p:blipFill>
        <p:spPr>
          <a:xfrm>
            <a:off x="5623367" y="2092748"/>
            <a:ext cx="342233" cy="342900"/>
          </a:xfrm>
          <a:prstGeom prst="rect">
            <a:avLst/>
          </a:prstGeom>
        </p:spPr>
      </p:pic>
      <p:sp>
        <p:nvSpPr>
          <p:cNvPr id="105" name="Text Placeholder 2">
            <a:extLst>
              <a:ext uri="{FF2B5EF4-FFF2-40B4-BE49-F238E27FC236}">
                <a16:creationId xmlns:a16="http://schemas.microsoft.com/office/drawing/2014/main" id="{75A8AB54-24DC-714B-9227-7EFBE21149DD}"/>
              </a:ext>
            </a:extLst>
          </p:cNvPr>
          <p:cNvSpPr txBox="1">
            <a:spLocks/>
          </p:cNvSpPr>
          <p:nvPr/>
        </p:nvSpPr>
        <p:spPr>
          <a:xfrm>
            <a:off x="5211554" y="2562954"/>
            <a:ext cx="1165860" cy="214346"/>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Real Time Analytics</a:t>
            </a:r>
            <a:endParaRPr lang="en-US" sz="900" b="1" dirty="0">
              <a:solidFill>
                <a:srgbClr val="117865"/>
              </a:solidFill>
              <a:latin typeface="Segoe UI"/>
            </a:endParaRPr>
          </a:p>
        </p:txBody>
      </p:sp>
      <p:sp>
        <p:nvSpPr>
          <p:cNvPr id="106" name="Text Placeholder 2">
            <a:extLst>
              <a:ext uri="{FF2B5EF4-FFF2-40B4-BE49-F238E27FC236}">
                <a16:creationId xmlns:a16="http://schemas.microsoft.com/office/drawing/2014/main" id="{E894666B-1B55-E34E-9C82-2E4F467A5AC9}"/>
              </a:ext>
            </a:extLst>
          </p:cNvPr>
          <p:cNvSpPr txBox="1">
            <a:spLocks/>
          </p:cNvSpPr>
          <p:nvPr/>
        </p:nvSpPr>
        <p:spPr>
          <a:xfrm>
            <a:off x="5211554" y="287760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a:solidFill>
                  <a:srgbClr val="2F2F2F"/>
                </a:solidFill>
                <a:latin typeface="Segoe UI" panose="020B0502040204020203" pitchFamily="34" charset="0"/>
              </a:rPr>
              <a:t>Synapse</a:t>
            </a:r>
            <a:endParaRPr lang="en-US" sz="825">
              <a:solidFill>
                <a:srgbClr val="2F2F2F"/>
              </a:solidFill>
              <a:latin typeface="Segoe UI"/>
            </a:endParaRPr>
          </a:p>
        </p:txBody>
      </p:sp>
      <p:sp>
        <p:nvSpPr>
          <p:cNvPr id="109" name="Text Placeholder 2">
            <a:extLst>
              <a:ext uri="{FF2B5EF4-FFF2-40B4-BE49-F238E27FC236}">
                <a16:creationId xmlns:a16="http://schemas.microsoft.com/office/drawing/2014/main" id="{78F07DE3-BAAB-9640-84C2-373ED20A81AD}"/>
              </a:ext>
            </a:extLst>
          </p:cNvPr>
          <p:cNvSpPr txBox="1">
            <a:spLocks/>
          </p:cNvSpPr>
          <p:nvPr/>
        </p:nvSpPr>
        <p:spPr>
          <a:xfrm>
            <a:off x="6435413" y="2562954"/>
            <a:ext cx="1165860" cy="214346"/>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Business Intelligence</a:t>
            </a:r>
            <a:endParaRPr lang="en-US" sz="900" b="1" dirty="0">
              <a:solidFill>
                <a:srgbClr val="117865"/>
              </a:solidFill>
              <a:latin typeface="Segoe UI"/>
            </a:endParaRPr>
          </a:p>
        </p:txBody>
      </p:sp>
      <p:sp>
        <p:nvSpPr>
          <p:cNvPr id="110" name="Text Placeholder 2">
            <a:extLst>
              <a:ext uri="{FF2B5EF4-FFF2-40B4-BE49-F238E27FC236}">
                <a16:creationId xmlns:a16="http://schemas.microsoft.com/office/drawing/2014/main" id="{0655A24C-72D1-9647-BB6A-94ACBFB8968F}"/>
              </a:ext>
            </a:extLst>
          </p:cNvPr>
          <p:cNvSpPr txBox="1">
            <a:spLocks/>
          </p:cNvSpPr>
          <p:nvPr/>
        </p:nvSpPr>
        <p:spPr>
          <a:xfrm>
            <a:off x="6435413" y="287760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Power BI</a:t>
            </a:r>
            <a:endParaRPr lang="en-US" sz="825" dirty="0">
              <a:solidFill>
                <a:srgbClr val="2F2F2F"/>
              </a:solidFill>
              <a:latin typeface="Segoe UI"/>
            </a:endParaRPr>
          </a:p>
        </p:txBody>
      </p:sp>
      <p:sp>
        <p:nvSpPr>
          <p:cNvPr id="113" name="Rounded Rectangle 112">
            <a:extLst>
              <a:ext uri="{FF2B5EF4-FFF2-40B4-BE49-F238E27FC236}">
                <a16:creationId xmlns:a16="http://schemas.microsoft.com/office/drawing/2014/main" id="{92D1BC01-5190-784B-A3BD-DD5C99BFDBF3}"/>
              </a:ext>
              <a:ext uri="{C183D7F6-B498-43B3-948B-1728B52AA6E4}">
                <adec:decorative xmlns:adec="http://schemas.microsoft.com/office/drawing/2017/decorative" val="1"/>
              </a:ext>
            </a:extLst>
          </p:cNvPr>
          <p:cNvSpPr/>
          <p:nvPr/>
        </p:nvSpPr>
        <p:spPr bwMode="auto">
          <a:xfrm>
            <a:off x="316117" y="4022516"/>
            <a:ext cx="8511938" cy="589788"/>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115" name="Text Placeholder 2">
            <a:extLst>
              <a:ext uri="{FF2B5EF4-FFF2-40B4-BE49-F238E27FC236}">
                <a16:creationId xmlns:a16="http://schemas.microsoft.com/office/drawing/2014/main" id="{8ABD3955-0237-CE4F-AC46-E76BD277AB8A}"/>
              </a:ext>
            </a:extLst>
          </p:cNvPr>
          <p:cNvSpPr txBox="1">
            <a:spLocks/>
          </p:cNvSpPr>
          <p:nvPr/>
        </p:nvSpPr>
        <p:spPr>
          <a:xfrm>
            <a:off x="2807291" y="4083420"/>
            <a:ext cx="3529592" cy="2054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UNIFIED</a:t>
            </a:r>
            <a:endParaRPr lang="en-US" sz="900" b="1" dirty="0">
              <a:solidFill>
                <a:srgbClr val="117865"/>
              </a:solidFill>
              <a:latin typeface="Segoe UI"/>
            </a:endParaRPr>
          </a:p>
        </p:txBody>
      </p:sp>
      <p:sp>
        <p:nvSpPr>
          <p:cNvPr id="116" name="Text Placeholder 2">
            <a:extLst>
              <a:ext uri="{FF2B5EF4-FFF2-40B4-BE49-F238E27FC236}">
                <a16:creationId xmlns:a16="http://schemas.microsoft.com/office/drawing/2014/main" id="{B4C4958E-AF08-2344-B21E-95B0629FEFA0}"/>
              </a:ext>
            </a:extLst>
          </p:cNvPr>
          <p:cNvSpPr txBox="1">
            <a:spLocks/>
          </p:cNvSpPr>
          <p:nvPr/>
        </p:nvSpPr>
        <p:spPr>
          <a:xfrm>
            <a:off x="1063783" y="4317694"/>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SaaS product experience</a:t>
            </a:r>
            <a:endParaRPr lang="en-US" sz="825" dirty="0">
              <a:solidFill>
                <a:srgbClr val="2F2F2F"/>
              </a:solidFill>
              <a:latin typeface="Segoe UI"/>
            </a:endParaRPr>
          </a:p>
        </p:txBody>
      </p:sp>
      <p:sp>
        <p:nvSpPr>
          <p:cNvPr id="111" name="Rounded Rectangle 110">
            <a:extLst>
              <a:ext uri="{FF2B5EF4-FFF2-40B4-BE49-F238E27FC236}">
                <a16:creationId xmlns:a16="http://schemas.microsoft.com/office/drawing/2014/main" id="{8D4AAF20-967C-6149-84FD-4BD772ACF9BB}"/>
              </a:ext>
              <a:ext uri="{C183D7F6-B498-43B3-948B-1728B52AA6E4}">
                <adec:decorative xmlns:adec="http://schemas.microsoft.com/office/drawing/2017/decorative" val="1"/>
              </a:ext>
            </a:extLst>
          </p:cNvPr>
          <p:cNvSpPr/>
          <p:nvPr/>
        </p:nvSpPr>
        <p:spPr bwMode="auto">
          <a:xfrm>
            <a:off x="316118" y="3362054"/>
            <a:ext cx="8511937" cy="592136"/>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pic>
        <p:nvPicPr>
          <p:cNvPr id="112" name="Picture 111" descr="OneLake Logo">
            <a:extLst>
              <a:ext uri="{FF2B5EF4-FFF2-40B4-BE49-F238E27FC236}">
                <a16:creationId xmlns:a16="http://schemas.microsoft.com/office/drawing/2014/main" id="{5FBEB6DC-ED3C-DD4D-BF28-87CF5E42E313}"/>
              </a:ext>
            </a:extLst>
          </p:cNvPr>
          <p:cNvPicPr>
            <a:picLocks noChangeAspect="1"/>
          </p:cNvPicPr>
          <p:nvPr/>
        </p:nvPicPr>
        <p:blipFill>
          <a:blip r:embed="rId10"/>
          <a:srcRect/>
          <a:stretch/>
        </p:blipFill>
        <p:spPr>
          <a:xfrm>
            <a:off x="531637" y="3546284"/>
            <a:ext cx="213928" cy="214346"/>
          </a:xfrm>
          <a:prstGeom prst="rect">
            <a:avLst/>
          </a:prstGeom>
        </p:spPr>
      </p:pic>
      <p:sp>
        <p:nvSpPr>
          <p:cNvPr id="117" name="Text Placeholder 2">
            <a:extLst>
              <a:ext uri="{FF2B5EF4-FFF2-40B4-BE49-F238E27FC236}">
                <a16:creationId xmlns:a16="http://schemas.microsoft.com/office/drawing/2014/main" id="{5E5F39D0-2A09-C446-9698-769F5117722E}"/>
              </a:ext>
            </a:extLst>
          </p:cNvPr>
          <p:cNvSpPr txBox="1">
            <a:spLocks/>
          </p:cNvSpPr>
          <p:nvPr/>
        </p:nvSpPr>
        <p:spPr>
          <a:xfrm>
            <a:off x="873820" y="3477700"/>
            <a:ext cx="3529592" cy="2054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900" b="1">
                <a:solidFill>
                  <a:srgbClr val="117865"/>
                </a:solidFill>
                <a:latin typeface="Segoe UI" panose="020B0502040204020203" pitchFamily="34" charset="0"/>
              </a:rPr>
              <a:t>Unified data foundation</a:t>
            </a:r>
            <a:endParaRPr lang="en-US" sz="900" b="1">
              <a:solidFill>
                <a:srgbClr val="117865"/>
              </a:solidFill>
              <a:latin typeface="Segoe UI"/>
            </a:endParaRPr>
          </a:p>
        </p:txBody>
      </p:sp>
      <p:sp>
        <p:nvSpPr>
          <p:cNvPr id="118" name="Text Placeholder 2">
            <a:extLst>
              <a:ext uri="{FF2B5EF4-FFF2-40B4-BE49-F238E27FC236}">
                <a16:creationId xmlns:a16="http://schemas.microsoft.com/office/drawing/2014/main" id="{FE344FAF-646B-6F4E-87A2-9A9CA23D19D5}"/>
              </a:ext>
            </a:extLst>
          </p:cNvPr>
          <p:cNvSpPr txBox="1">
            <a:spLocks/>
          </p:cNvSpPr>
          <p:nvPr/>
        </p:nvSpPr>
        <p:spPr>
          <a:xfrm>
            <a:off x="873820" y="3620225"/>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900">
                <a:solidFill>
                  <a:srgbClr val="2F2F2F"/>
                </a:solidFill>
                <a:latin typeface="Segoe UI" panose="020B0502040204020203" pitchFamily="34" charset="0"/>
              </a:rPr>
              <a:t>OneLake</a:t>
            </a:r>
            <a:endParaRPr lang="en-US" sz="825">
              <a:solidFill>
                <a:srgbClr val="2F2F2F"/>
              </a:solidFill>
              <a:latin typeface="Segoe UI"/>
            </a:endParaRPr>
          </a:p>
        </p:txBody>
      </p:sp>
      <p:pic>
        <p:nvPicPr>
          <p:cNvPr id="13" name="Picture 12" descr="A picture containing graphics, colorfulness, graphic design, creativity&#10;&#10;Description automatically generated">
            <a:extLst>
              <a:ext uri="{FF2B5EF4-FFF2-40B4-BE49-F238E27FC236}">
                <a16:creationId xmlns:a16="http://schemas.microsoft.com/office/drawing/2014/main" id="{C50E9FF7-BCC0-40BF-B7B8-33393EB7B687}"/>
              </a:ext>
            </a:extLst>
          </p:cNvPr>
          <p:cNvPicPr>
            <a:picLocks noChangeAspect="1"/>
          </p:cNvPicPr>
          <p:nvPr/>
        </p:nvPicPr>
        <p:blipFill>
          <a:blip r:embed="rId11"/>
          <a:stretch>
            <a:fillRect/>
          </a:stretch>
        </p:blipFill>
        <p:spPr>
          <a:xfrm>
            <a:off x="7978463" y="2058458"/>
            <a:ext cx="418423" cy="418423"/>
          </a:xfrm>
          <a:prstGeom prst="rect">
            <a:avLst/>
          </a:prstGeom>
        </p:spPr>
      </p:pic>
      <p:sp>
        <p:nvSpPr>
          <p:cNvPr id="14" name="Text Placeholder 2">
            <a:extLst>
              <a:ext uri="{FF2B5EF4-FFF2-40B4-BE49-F238E27FC236}">
                <a16:creationId xmlns:a16="http://schemas.microsoft.com/office/drawing/2014/main" id="{75700E62-D845-6515-E904-DA316947D501}"/>
              </a:ext>
            </a:extLst>
          </p:cNvPr>
          <p:cNvSpPr txBox="1">
            <a:spLocks/>
          </p:cNvSpPr>
          <p:nvPr/>
        </p:nvSpPr>
        <p:spPr>
          <a:xfrm>
            <a:off x="7659272" y="256295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b="1" dirty="0">
                <a:solidFill>
                  <a:srgbClr val="117865"/>
                </a:solidFill>
                <a:latin typeface="Segoe UI" panose="020B0502040204020203" pitchFamily="34" charset="0"/>
              </a:rPr>
              <a:t>Observability</a:t>
            </a:r>
            <a:endParaRPr lang="en-US" sz="900" b="1" dirty="0">
              <a:solidFill>
                <a:srgbClr val="117865"/>
              </a:solidFill>
              <a:latin typeface="Segoe UI"/>
            </a:endParaRPr>
          </a:p>
        </p:txBody>
      </p:sp>
      <p:sp>
        <p:nvSpPr>
          <p:cNvPr id="15" name="Text Placeholder 2">
            <a:extLst>
              <a:ext uri="{FF2B5EF4-FFF2-40B4-BE49-F238E27FC236}">
                <a16:creationId xmlns:a16="http://schemas.microsoft.com/office/drawing/2014/main" id="{FF07E2D9-A92A-BB61-E4BC-6182B9F87610}"/>
              </a:ext>
            </a:extLst>
          </p:cNvPr>
          <p:cNvSpPr txBox="1">
            <a:spLocks/>
          </p:cNvSpPr>
          <p:nvPr/>
        </p:nvSpPr>
        <p:spPr>
          <a:xfrm>
            <a:off x="7659272" y="2877604"/>
            <a:ext cx="1165860"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Data Activator</a:t>
            </a:r>
          </a:p>
        </p:txBody>
      </p:sp>
      <p:sp>
        <p:nvSpPr>
          <p:cNvPr id="20" name="Text Placeholder 2">
            <a:extLst>
              <a:ext uri="{FF2B5EF4-FFF2-40B4-BE49-F238E27FC236}">
                <a16:creationId xmlns:a16="http://schemas.microsoft.com/office/drawing/2014/main" id="{C7A19EC4-827D-0DC1-7342-BD310012B334}"/>
              </a:ext>
            </a:extLst>
          </p:cNvPr>
          <p:cNvSpPr txBox="1">
            <a:spLocks/>
          </p:cNvSpPr>
          <p:nvPr/>
        </p:nvSpPr>
        <p:spPr>
          <a:xfrm>
            <a:off x="2910640" y="4317694"/>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Security and governance</a:t>
            </a:r>
            <a:endParaRPr lang="en-US" sz="825" dirty="0">
              <a:solidFill>
                <a:srgbClr val="2F2F2F"/>
              </a:solidFill>
              <a:latin typeface="Segoe UI"/>
            </a:endParaRPr>
          </a:p>
        </p:txBody>
      </p:sp>
      <p:sp>
        <p:nvSpPr>
          <p:cNvPr id="21" name="Text Placeholder 2">
            <a:extLst>
              <a:ext uri="{FF2B5EF4-FFF2-40B4-BE49-F238E27FC236}">
                <a16:creationId xmlns:a16="http://schemas.microsoft.com/office/drawing/2014/main" id="{1CE510CD-E0BC-4756-B4C4-41BE14140584}"/>
              </a:ext>
            </a:extLst>
          </p:cNvPr>
          <p:cNvSpPr txBox="1">
            <a:spLocks/>
          </p:cNvSpPr>
          <p:nvPr/>
        </p:nvSpPr>
        <p:spPr>
          <a:xfrm>
            <a:off x="4757497" y="4317694"/>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Compute and storage</a:t>
            </a:r>
            <a:endParaRPr lang="en-US" sz="825" dirty="0">
              <a:solidFill>
                <a:srgbClr val="2F2F2F"/>
              </a:solidFill>
              <a:latin typeface="Segoe UI"/>
            </a:endParaRPr>
          </a:p>
        </p:txBody>
      </p:sp>
      <p:sp>
        <p:nvSpPr>
          <p:cNvPr id="23" name="Text Placeholder 2">
            <a:extLst>
              <a:ext uri="{FF2B5EF4-FFF2-40B4-BE49-F238E27FC236}">
                <a16:creationId xmlns:a16="http://schemas.microsoft.com/office/drawing/2014/main" id="{DD1083D3-F145-2581-0CBE-2599A8800B8B}"/>
              </a:ext>
            </a:extLst>
          </p:cNvPr>
          <p:cNvSpPr txBox="1">
            <a:spLocks/>
          </p:cNvSpPr>
          <p:nvPr/>
        </p:nvSpPr>
        <p:spPr>
          <a:xfrm>
            <a:off x="6604354" y="4317694"/>
            <a:ext cx="1472939" cy="2143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buNone/>
              <a:defRPr/>
            </a:pPr>
            <a:r>
              <a:rPr lang="en-US" sz="900" dirty="0">
                <a:solidFill>
                  <a:srgbClr val="2F2F2F"/>
                </a:solidFill>
                <a:latin typeface="Segoe UI" panose="020B0502040204020203" pitchFamily="34" charset="0"/>
              </a:rPr>
              <a:t>Business model</a:t>
            </a:r>
            <a:endParaRPr lang="en-US" sz="825" dirty="0">
              <a:solidFill>
                <a:srgbClr val="2F2F2F"/>
              </a:solidFill>
              <a:latin typeface="Segoe UI"/>
            </a:endParaRPr>
          </a:p>
        </p:txBody>
      </p:sp>
      <p:cxnSp>
        <p:nvCxnSpPr>
          <p:cNvPr id="30" name="Straight Connector 29">
            <a:extLst>
              <a:ext uri="{FF2B5EF4-FFF2-40B4-BE49-F238E27FC236}">
                <a16:creationId xmlns:a16="http://schemas.microsoft.com/office/drawing/2014/main" id="{96048164-434A-9742-24F1-C3540C9D1211}"/>
              </a:ext>
              <a:ext uri="{C183D7F6-B498-43B3-948B-1728B52AA6E4}">
                <adec:decorative xmlns:adec="http://schemas.microsoft.com/office/drawing/2017/decorative" val="1"/>
              </a:ext>
            </a:extLst>
          </p:cNvPr>
          <p:cNvCxnSpPr>
            <a:cxnSpLocks/>
          </p:cNvCxnSpPr>
          <p:nvPr/>
        </p:nvCxnSpPr>
        <p:spPr>
          <a:xfrm>
            <a:off x="2723681" y="4354721"/>
            <a:ext cx="0" cy="140291"/>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BE168-F257-C69B-598B-192207034499}"/>
              </a:ext>
              <a:ext uri="{C183D7F6-B498-43B3-948B-1728B52AA6E4}">
                <adec:decorative xmlns:adec="http://schemas.microsoft.com/office/drawing/2017/decorative" val="1"/>
              </a:ext>
            </a:extLst>
          </p:cNvPr>
          <p:cNvCxnSpPr>
            <a:cxnSpLocks/>
          </p:cNvCxnSpPr>
          <p:nvPr/>
        </p:nvCxnSpPr>
        <p:spPr>
          <a:xfrm>
            <a:off x="4570538" y="4354721"/>
            <a:ext cx="0" cy="140291"/>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952F86-8EEA-DEB7-9544-E6B2D49AF57B}"/>
              </a:ext>
              <a:ext uri="{C183D7F6-B498-43B3-948B-1728B52AA6E4}">
                <adec:decorative xmlns:adec="http://schemas.microsoft.com/office/drawing/2017/decorative" val="1"/>
              </a:ext>
            </a:extLst>
          </p:cNvPr>
          <p:cNvCxnSpPr>
            <a:cxnSpLocks/>
          </p:cNvCxnSpPr>
          <p:nvPr/>
        </p:nvCxnSpPr>
        <p:spPr>
          <a:xfrm>
            <a:off x="6417395" y="4354721"/>
            <a:ext cx="0" cy="140291"/>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8553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2C3E-1AAC-8147-829C-A7978E103EEB}"/>
              </a:ext>
            </a:extLst>
          </p:cNvPr>
          <p:cNvSpPr>
            <a:spLocks noGrp="1"/>
          </p:cNvSpPr>
          <p:nvPr>
            <p:ph type="title"/>
          </p:nvPr>
        </p:nvSpPr>
        <p:spPr/>
        <p:txBody>
          <a:bodyPr/>
          <a:lstStyle/>
          <a:p>
            <a:r>
              <a:rPr lang="en-US" dirty="0">
                <a:solidFill>
                  <a:srgbClr val="117865"/>
                </a:solidFill>
              </a:rPr>
              <a:t>Common analytics scenarios</a:t>
            </a:r>
          </a:p>
        </p:txBody>
      </p:sp>
      <p:sp>
        <p:nvSpPr>
          <p:cNvPr id="42" name="Rounded Rectangle 41">
            <a:extLst>
              <a:ext uri="{FF2B5EF4-FFF2-40B4-BE49-F238E27FC236}">
                <a16:creationId xmlns:a16="http://schemas.microsoft.com/office/drawing/2014/main" id="{776F6F8C-5A6C-9D4F-3A0E-934C52CD3EEC}"/>
              </a:ext>
              <a:ext uri="{C183D7F6-B498-43B3-948B-1728B52AA6E4}">
                <adec:decorative xmlns:adec="http://schemas.microsoft.com/office/drawing/2017/decorative" val="1"/>
              </a:ext>
            </a:extLst>
          </p:cNvPr>
          <p:cNvSpPr/>
          <p:nvPr/>
        </p:nvSpPr>
        <p:spPr bwMode="auto">
          <a:xfrm>
            <a:off x="407858" y="1178558"/>
            <a:ext cx="1988820" cy="3374680"/>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8" name="Text Placeholder 5">
            <a:extLst>
              <a:ext uri="{FF2B5EF4-FFF2-40B4-BE49-F238E27FC236}">
                <a16:creationId xmlns:a16="http://schemas.microsoft.com/office/drawing/2014/main" id="{218B21CB-BB6E-7244-9F72-19BD8FA822A6}"/>
              </a:ext>
            </a:extLst>
          </p:cNvPr>
          <p:cNvSpPr txBox="1">
            <a:spLocks/>
          </p:cNvSpPr>
          <p:nvPr/>
        </p:nvSpPr>
        <p:spPr>
          <a:xfrm>
            <a:off x="501505" y="1470043"/>
            <a:ext cx="1801526" cy="3333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lnSpc>
                <a:spcPct val="107000"/>
              </a:lnSpc>
              <a:spcBef>
                <a:spcPts val="0"/>
              </a:spcBef>
              <a:spcAft>
                <a:spcPts val="600"/>
              </a:spcAft>
              <a:buNone/>
            </a:pPr>
            <a:r>
              <a:rPr lang="en-US" sz="1350" b="1" dirty="0">
                <a:solidFill>
                  <a:srgbClr val="000000"/>
                </a:solidFill>
                <a:latin typeface="Segoe UI" panose="020B0502040204020203" pitchFamily="34" charset="0"/>
                <a:ea typeface="Yu Mincho" panose="02020400000000000000" pitchFamily="18" charset="-128"/>
                <a:cs typeface="Arial" panose="020B0604020202020204" pitchFamily="34" charset="0"/>
              </a:rPr>
              <a:t>Lakehouse </a:t>
            </a:r>
            <a:endParaRPr lang="en-US" sz="1350" b="1" dirty="0">
              <a:solidFill>
                <a:srgbClr val="2A446F"/>
              </a:solidFill>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Icon of two houses representing a Data Lakehouse">
            <a:extLst>
              <a:ext uri="{FF2B5EF4-FFF2-40B4-BE49-F238E27FC236}">
                <a16:creationId xmlns:a16="http://schemas.microsoft.com/office/drawing/2014/main" id="{8E622609-AB25-759E-EF3B-C96396A11484}"/>
              </a:ext>
            </a:extLst>
          </p:cNvPr>
          <p:cNvPicPr>
            <a:picLocks noChangeAspect="1"/>
          </p:cNvPicPr>
          <p:nvPr/>
        </p:nvPicPr>
        <p:blipFill>
          <a:blip r:embed="rId3"/>
          <a:stretch>
            <a:fillRect/>
          </a:stretch>
        </p:blipFill>
        <p:spPr>
          <a:xfrm>
            <a:off x="1197480" y="2121924"/>
            <a:ext cx="409575" cy="333375"/>
          </a:xfrm>
          <a:prstGeom prst="rect">
            <a:avLst/>
          </a:prstGeom>
        </p:spPr>
      </p:pic>
      <p:cxnSp>
        <p:nvCxnSpPr>
          <p:cNvPr id="15" name="Straight Arrow Connector 14" descr="A double headed arrow that connects to ">
            <a:extLst>
              <a:ext uri="{FF2B5EF4-FFF2-40B4-BE49-F238E27FC236}">
                <a16:creationId xmlns:a16="http://schemas.microsoft.com/office/drawing/2014/main" id="{998268A1-E1F5-DC7A-5921-E4EC13402EF4}"/>
              </a:ext>
            </a:extLst>
          </p:cNvPr>
          <p:cNvCxnSpPr>
            <a:cxnSpLocks/>
          </p:cNvCxnSpPr>
          <p:nvPr/>
        </p:nvCxnSpPr>
        <p:spPr>
          <a:xfrm>
            <a:off x="1402268" y="2694623"/>
            <a:ext cx="0" cy="58978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Icon representing organizing data with a notebook">
            <a:extLst>
              <a:ext uri="{FF2B5EF4-FFF2-40B4-BE49-F238E27FC236}">
                <a16:creationId xmlns:a16="http://schemas.microsoft.com/office/drawing/2014/main" id="{AAB87E05-CC82-1F08-3D21-E47EC291B064}"/>
              </a:ext>
            </a:extLst>
          </p:cNvPr>
          <p:cNvPicPr>
            <a:picLocks noChangeAspect="1"/>
          </p:cNvPicPr>
          <p:nvPr/>
        </p:nvPicPr>
        <p:blipFill>
          <a:blip r:embed="rId4"/>
          <a:stretch>
            <a:fillRect/>
          </a:stretch>
        </p:blipFill>
        <p:spPr>
          <a:xfrm>
            <a:off x="1249868" y="3523734"/>
            <a:ext cx="304800" cy="361950"/>
          </a:xfrm>
          <a:prstGeom prst="rect">
            <a:avLst/>
          </a:prstGeom>
        </p:spPr>
      </p:pic>
      <p:sp>
        <p:nvSpPr>
          <p:cNvPr id="43" name="Rounded Rectangle 42">
            <a:extLst>
              <a:ext uri="{FF2B5EF4-FFF2-40B4-BE49-F238E27FC236}">
                <a16:creationId xmlns:a16="http://schemas.microsoft.com/office/drawing/2014/main" id="{B6870305-0B55-1F1B-1805-AFB6DA1A02DA}"/>
              </a:ext>
              <a:ext uri="{C183D7F6-B498-43B3-948B-1728B52AA6E4}">
                <adec:decorative xmlns:adec="http://schemas.microsoft.com/office/drawing/2017/decorative" val="1"/>
              </a:ext>
            </a:extLst>
          </p:cNvPr>
          <p:cNvSpPr/>
          <p:nvPr/>
        </p:nvSpPr>
        <p:spPr bwMode="auto">
          <a:xfrm>
            <a:off x="2490563" y="1178558"/>
            <a:ext cx="1988820" cy="3374680"/>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E8CC9532-0788-B14D-BD2C-0AB827FF2A4A}"/>
              </a:ext>
            </a:extLst>
          </p:cNvPr>
          <p:cNvSpPr txBox="1">
            <a:spLocks/>
          </p:cNvSpPr>
          <p:nvPr/>
        </p:nvSpPr>
        <p:spPr>
          <a:xfrm>
            <a:off x="2476263" y="1465959"/>
            <a:ext cx="2017420" cy="2571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spcBef>
                <a:spcPts val="0"/>
              </a:spcBef>
              <a:spcAft>
                <a:spcPts val="600"/>
              </a:spcAft>
              <a:buNone/>
            </a:pPr>
            <a:r>
              <a:rPr lang="en-US" sz="1350" b="1" dirty="0">
                <a:solidFill>
                  <a:srgbClr val="000000"/>
                </a:solidFill>
                <a:latin typeface="Segoe UI" panose="020B0502040204020203" pitchFamily="34" charset="0"/>
                <a:ea typeface="Yu Mincho" panose="02020400000000000000" pitchFamily="18" charset="-128"/>
              </a:rPr>
              <a:t>Data Warehouse</a:t>
            </a:r>
            <a:endParaRPr lang="en-US" sz="1350" b="1" dirty="0">
              <a:solidFill>
                <a:srgbClr val="2A446F"/>
              </a:solidFill>
              <a:latin typeface="Calibri" panose="020F0502020204030204" pitchFamily="34" charset="0"/>
              <a:ea typeface="Calibri" panose="020F0502020204030204" pitchFamily="34" charset="0"/>
              <a:cs typeface="Arial" panose="020B0604020202020204" pitchFamily="34" charset="0"/>
            </a:endParaRPr>
          </a:p>
        </p:txBody>
      </p:sp>
      <p:pic>
        <p:nvPicPr>
          <p:cNvPr id="20" name="Picture 19" descr="Icon of a big building representing a Data Warehouse">
            <a:extLst>
              <a:ext uri="{FF2B5EF4-FFF2-40B4-BE49-F238E27FC236}">
                <a16:creationId xmlns:a16="http://schemas.microsoft.com/office/drawing/2014/main" id="{D28BBB92-7ACB-9029-3D25-721C5B8E9C39}"/>
              </a:ext>
            </a:extLst>
          </p:cNvPr>
          <p:cNvPicPr>
            <a:picLocks noChangeAspect="1"/>
          </p:cNvPicPr>
          <p:nvPr/>
        </p:nvPicPr>
        <p:blipFill>
          <a:blip r:embed="rId5"/>
          <a:stretch>
            <a:fillRect/>
          </a:stretch>
        </p:blipFill>
        <p:spPr>
          <a:xfrm>
            <a:off x="3284948" y="2198124"/>
            <a:ext cx="400050" cy="257175"/>
          </a:xfrm>
          <a:prstGeom prst="rect">
            <a:avLst/>
          </a:prstGeom>
        </p:spPr>
      </p:pic>
      <p:cxnSp>
        <p:nvCxnSpPr>
          <p:cNvPr id="21" name="Straight Arrow Connector 20" descr="A double headed arrow that connects to ">
            <a:extLst>
              <a:ext uri="{FF2B5EF4-FFF2-40B4-BE49-F238E27FC236}">
                <a16:creationId xmlns:a16="http://schemas.microsoft.com/office/drawing/2014/main" id="{448EBE70-B6D6-0230-0BD1-2F4895AEE292}"/>
              </a:ext>
            </a:extLst>
          </p:cNvPr>
          <p:cNvCxnSpPr>
            <a:cxnSpLocks/>
          </p:cNvCxnSpPr>
          <p:nvPr/>
        </p:nvCxnSpPr>
        <p:spPr>
          <a:xfrm>
            <a:off x="3484973" y="2694623"/>
            <a:ext cx="0" cy="58978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Website" descr="Icon of multiple app windows representing organized data">
            <a:extLst>
              <a:ext uri="{FF2B5EF4-FFF2-40B4-BE49-F238E27FC236}">
                <a16:creationId xmlns:a16="http://schemas.microsoft.com/office/drawing/2014/main" id="{2996932E-E653-FEED-BC00-A01A2B932C39}"/>
              </a:ext>
            </a:extLst>
          </p:cNvPr>
          <p:cNvSpPr>
            <a:spLocks noChangeAspect="1" noEditPoints="1"/>
          </p:cNvSpPr>
          <p:nvPr/>
        </p:nvSpPr>
        <p:spPr bwMode="auto">
          <a:xfrm>
            <a:off x="3328437" y="3611364"/>
            <a:ext cx="313072" cy="27432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2A446F"/>
              </a:solidFill>
              <a:latin typeface="Segoe UI"/>
            </a:endParaRPr>
          </a:p>
        </p:txBody>
      </p:sp>
      <p:sp>
        <p:nvSpPr>
          <p:cNvPr id="44" name="Rounded Rectangle 43">
            <a:extLst>
              <a:ext uri="{FF2B5EF4-FFF2-40B4-BE49-F238E27FC236}">
                <a16:creationId xmlns:a16="http://schemas.microsoft.com/office/drawing/2014/main" id="{1D9B75CF-A382-0D60-D888-BC2388B9A998}"/>
              </a:ext>
              <a:ext uri="{C183D7F6-B498-43B3-948B-1728B52AA6E4}">
                <adec:decorative xmlns:adec="http://schemas.microsoft.com/office/drawing/2017/decorative" val="1"/>
              </a:ext>
            </a:extLst>
          </p:cNvPr>
          <p:cNvSpPr/>
          <p:nvPr/>
        </p:nvSpPr>
        <p:spPr bwMode="auto">
          <a:xfrm>
            <a:off x="4575514" y="1178558"/>
            <a:ext cx="1988820" cy="3374680"/>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10" name="Text Placeholder 5">
            <a:extLst>
              <a:ext uri="{FF2B5EF4-FFF2-40B4-BE49-F238E27FC236}">
                <a16:creationId xmlns:a16="http://schemas.microsoft.com/office/drawing/2014/main" id="{102BE1A5-E852-7C4C-93F9-9583E42A0801}"/>
              </a:ext>
            </a:extLst>
          </p:cNvPr>
          <p:cNvSpPr txBox="1">
            <a:spLocks/>
          </p:cNvSpPr>
          <p:nvPr/>
        </p:nvSpPr>
        <p:spPr>
          <a:xfrm>
            <a:off x="4609926" y="1465959"/>
            <a:ext cx="1927742" cy="8017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lnSpc>
                <a:spcPct val="107000"/>
              </a:lnSpc>
              <a:spcBef>
                <a:spcPts val="0"/>
              </a:spcBef>
              <a:spcAft>
                <a:spcPts val="600"/>
              </a:spcAft>
              <a:buNone/>
            </a:pPr>
            <a:r>
              <a:rPr lang="en-US" sz="1350" b="1">
                <a:solidFill>
                  <a:srgbClr val="000000"/>
                </a:solidFill>
                <a:latin typeface="Segoe UI" panose="020B0502040204020203" pitchFamily="34" charset="0"/>
              </a:rPr>
              <a:t>Data Science</a:t>
            </a:r>
            <a:endParaRPr lang="en-US" sz="1350" b="1">
              <a:solidFill>
                <a:srgbClr val="2A446F"/>
              </a:solidFill>
              <a:latin typeface="Segoe UI"/>
              <a:ea typeface="Calibri" panose="020F0502020204030204" pitchFamily="34" charset="0"/>
              <a:cs typeface="Arial" panose="020B0604020202020204" pitchFamily="34" charset="0"/>
            </a:endParaRPr>
          </a:p>
        </p:txBody>
      </p:sp>
      <p:pic>
        <p:nvPicPr>
          <p:cNvPr id="28" name="Picture 27" descr="Icon of two houses representing a Data Lakehouse">
            <a:extLst>
              <a:ext uri="{FF2B5EF4-FFF2-40B4-BE49-F238E27FC236}">
                <a16:creationId xmlns:a16="http://schemas.microsoft.com/office/drawing/2014/main" id="{2B5F6E5D-ED5B-C458-13D8-6684DEA442FB}"/>
              </a:ext>
            </a:extLst>
          </p:cNvPr>
          <p:cNvPicPr>
            <a:picLocks noChangeAspect="1"/>
          </p:cNvPicPr>
          <p:nvPr/>
        </p:nvPicPr>
        <p:blipFill>
          <a:blip r:embed="rId3"/>
          <a:stretch>
            <a:fillRect/>
          </a:stretch>
        </p:blipFill>
        <p:spPr>
          <a:xfrm>
            <a:off x="5369009" y="2121924"/>
            <a:ext cx="409575" cy="333375"/>
          </a:xfrm>
          <a:prstGeom prst="rect">
            <a:avLst/>
          </a:prstGeom>
        </p:spPr>
      </p:pic>
      <p:grpSp>
        <p:nvGrpSpPr>
          <p:cNvPr id="47" name="Group 46" descr="A 2-end double headed arrow that connects to ">
            <a:extLst>
              <a:ext uri="{FF2B5EF4-FFF2-40B4-BE49-F238E27FC236}">
                <a16:creationId xmlns:a16="http://schemas.microsoft.com/office/drawing/2014/main" id="{68E266BF-AEB6-859B-DA12-14791AF6C371}"/>
              </a:ext>
            </a:extLst>
          </p:cNvPr>
          <p:cNvGrpSpPr/>
          <p:nvPr/>
        </p:nvGrpSpPr>
        <p:grpSpPr>
          <a:xfrm>
            <a:off x="5231892" y="2694623"/>
            <a:ext cx="683810" cy="589788"/>
            <a:chOff x="6955712" y="3592830"/>
            <a:chExt cx="911747" cy="786384"/>
          </a:xfrm>
        </p:grpSpPr>
        <p:cxnSp>
          <p:nvCxnSpPr>
            <p:cNvPr id="29" name="Elbow Connector 28">
              <a:extLst>
                <a:ext uri="{FF2B5EF4-FFF2-40B4-BE49-F238E27FC236}">
                  <a16:creationId xmlns:a16="http://schemas.microsoft.com/office/drawing/2014/main" id="{AC42EC44-7972-8A72-21FB-B8A068B481BA}"/>
                </a:ext>
              </a:extLst>
            </p:cNvPr>
            <p:cNvCxnSpPr>
              <a:cxnSpLocks/>
            </p:cNvCxnSpPr>
            <p:nvPr/>
          </p:nvCxnSpPr>
          <p:spPr>
            <a:xfrm rot="5400000">
              <a:off x="6785987" y="3762555"/>
              <a:ext cx="786384" cy="446933"/>
            </a:xfrm>
            <a:prstGeom prst="bentConnector3">
              <a:avLst>
                <a:gd name="adj1" fmla="val 50000"/>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81C2373-D370-85D7-6ACF-FEE1C3125DFF}"/>
                </a:ext>
              </a:extLst>
            </p:cNvPr>
            <p:cNvCxnSpPr>
              <a:cxnSpLocks/>
            </p:cNvCxnSpPr>
            <p:nvPr/>
          </p:nvCxnSpPr>
          <p:spPr>
            <a:xfrm rot="16200000" flipH="1">
              <a:off x="7241860" y="3753614"/>
              <a:ext cx="786384" cy="464815"/>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descr="Icon of box representing Models">
            <a:extLst>
              <a:ext uri="{FF2B5EF4-FFF2-40B4-BE49-F238E27FC236}">
                <a16:creationId xmlns:a16="http://schemas.microsoft.com/office/drawing/2014/main" id="{2590F03D-91FD-D587-EAB5-282676E2F7CD}"/>
              </a:ext>
            </a:extLst>
          </p:cNvPr>
          <p:cNvPicPr>
            <a:picLocks noChangeAspect="1"/>
          </p:cNvPicPr>
          <p:nvPr/>
        </p:nvPicPr>
        <p:blipFill>
          <a:blip r:embed="rId6"/>
          <a:stretch>
            <a:fillRect/>
          </a:stretch>
        </p:blipFill>
        <p:spPr>
          <a:xfrm>
            <a:off x="5092587" y="3514209"/>
            <a:ext cx="333375" cy="371475"/>
          </a:xfrm>
          <a:prstGeom prst="rect">
            <a:avLst/>
          </a:prstGeom>
        </p:spPr>
      </p:pic>
      <p:sp>
        <p:nvSpPr>
          <p:cNvPr id="24" name="Beaker_F196" descr="Icon of a scientific flask with liquid in it representing experiments">
            <a:extLst>
              <a:ext uri="{FF2B5EF4-FFF2-40B4-BE49-F238E27FC236}">
                <a16:creationId xmlns:a16="http://schemas.microsoft.com/office/drawing/2014/main" id="{7C006FD9-412E-25C8-346B-CD57B848DD5F}"/>
              </a:ext>
            </a:extLst>
          </p:cNvPr>
          <p:cNvSpPr>
            <a:spLocks noChangeAspect="1" noEditPoints="1"/>
          </p:cNvSpPr>
          <p:nvPr/>
        </p:nvSpPr>
        <p:spPr bwMode="auto">
          <a:xfrm>
            <a:off x="5817589" y="3562787"/>
            <a:ext cx="237416" cy="27432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2A446F"/>
              </a:solidFill>
              <a:latin typeface="Segoe UI"/>
            </a:endParaRPr>
          </a:p>
        </p:txBody>
      </p:sp>
      <p:sp>
        <p:nvSpPr>
          <p:cNvPr id="45" name="Rounded Rectangle 44">
            <a:extLst>
              <a:ext uri="{FF2B5EF4-FFF2-40B4-BE49-F238E27FC236}">
                <a16:creationId xmlns:a16="http://schemas.microsoft.com/office/drawing/2014/main" id="{6810ACA8-DD16-3AF9-34DD-C1C0114745B1}"/>
              </a:ext>
              <a:ext uri="{C183D7F6-B498-43B3-948B-1728B52AA6E4}">
                <adec:decorative xmlns:adec="http://schemas.microsoft.com/office/drawing/2017/decorative" val="1"/>
              </a:ext>
            </a:extLst>
          </p:cNvPr>
          <p:cNvSpPr/>
          <p:nvPr/>
        </p:nvSpPr>
        <p:spPr bwMode="auto">
          <a:xfrm>
            <a:off x="6659342" y="1178558"/>
            <a:ext cx="1988820" cy="3374680"/>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FFFFFF"/>
              </a:solidFill>
              <a:latin typeface="Segoe UI"/>
              <a:ea typeface="Segoe UI" pitchFamily="34" charset="0"/>
              <a:cs typeface="Segoe UI" pitchFamily="34" charset="0"/>
            </a:endParaRPr>
          </a:p>
        </p:txBody>
      </p:sp>
      <p:sp>
        <p:nvSpPr>
          <p:cNvPr id="4" name="Text Placeholder 5">
            <a:extLst>
              <a:ext uri="{FF2B5EF4-FFF2-40B4-BE49-F238E27FC236}">
                <a16:creationId xmlns:a16="http://schemas.microsoft.com/office/drawing/2014/main" id="{F3831940-0BD2-B8F8-5C8D-EEAFDC5742C1}"/>
              </a:ext>
            </a:extLst>
          </p:cNvPr>
          <p:cNvSpPr txBox="1">
            <a:spLocks/>
          </p:cNvSpPr>
          <p:nvPr/>
        </p:nvSpPr>
        <p:spPr>
          <a:xfrm>
            <a:off x="6637531" y="1449629"/>
            <a:ext cx="2017421" cy="8017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lnSpc>
                <a:spcPct val="107000"/>
              </a:lnSpc>
              <a:spcBef>
                <a:spcPts val="0"/>
              </a:spcBef>
              <a:spcAft>
                <a:spcPts val="600"/>
              </a:spcAft>
              <a:buNone/>
            </a:pPr>
            <a:r>
              <a:rPr lang="en-US" sz="1350" b="1" dirty="0">
                <a:solidFill>
                  <a:srgbClr val="000000"/>
                </a:solidFill>
                <a:latin typeface="Segoe UI" panose="020B0502040204020203" pitchFamily="34" charset="0"/>
              </a:rPr>
              <a:t>Real Time Analytics</a:t>
            </a:r>
            <a:endParaRPr lang="en-US" sz="1350" b="1" dirty="0">
              <a:solidFill>
                <a:srgbClr val="000000"/>
              </a:solidFill>
              <a:latin typeface="Segoe UI"/>
              <a:ea typeface="Yu Mincho" panose="02020400000000000000" pitchFamily="18" charset="-128"/>
              <a:cs typeface="Arial" panose="020B0604020202020204" pitchFamily="34" charset="0"/>
            </a:endParaRPr>
          </a:p>
        </p:txBody>
      </p:sp>
      <p:sp>
        <p:nvSpPr>
          <p:cNvPr id="33" name="Database_EFC7" descr="Icon of a cylinder representing a data base">
            <a:extLst>
              <a:ext uri="{FF2B5EF4-FFF2-40B4-BE49-F238E27FC236}">
                <a16:creationId xmlns:a16="http://schemas.microsoft.com/office/drawing/2014/main" id="{07EFFF9C-B300-27D1-6872-8226BE8BD889}"/>
              </a:ext>
            </a:extLst>
          </p:cNvPr>
          <p:cNvSpPr>
            <a:spLocks noChangeAspect="1" noEditPoints="1"/>
          </p:cNvSpPr>
          <p:nvPr/>
        </p:nvSpPr>
        <p:spPr bwMode="auto">
          <a:xfrm>
            <a:off x="7527530" y="2146689"/>
            <a:ext cx="237422" cy="30861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2A446F"/>
              </a:solidFill>
              <a:latin typeface="Segoe UI"/>
            </a:endParaRPr>
          </a:p>
        </p:txBody>
      </p:sp>
      <p:cxnSp>
        <p:nvCxnSpPr>
          <p:cNvPr id="34" name="Straight Arrow Connector 33" descr="A arrow that connects to ">
            <a:extLst>
              <a:ext uri="{FF2B5EF4-FFF2-40B4-BE49-F238E27FC236}">
                <a16:creationId xmlns:a16="http://schemas.microsoft.com/office/drawing/2014/main" id="{A1A2EDDF-844F-57FC-56BE-79853CDA662F}"/>
              </a:ext>
            </a:extLst>
          </p:cNvPr>
          <p:cNvCxnSpPr>
            <a:cxnSpLocks/>
          </p:cNvCxnSpPr>
          <p:nvPr/>
        </p:nvCxnSpPr>
        <p:spPr>
          <a:xfrm>
            <a:off x="7646241" y="2696115"/>
            <a:ext cx="0" cy="588296"/>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Icon of a house representing a Data Lakehouse">
            <a:extLst>
              <a:ext uri="{FF2B5EF4-FFF2-40B4-BE49-F238E27FC236}">
                <a16:creationId xmlns:a16="http://schemas.microsoft.com/office/drawing/2014/main" id="{7DB2443A-356A-A88F-162D-F83C51C1DE70}"/>
              </a:ext>
            </a:extLst>
          </p:cNvPr>
          <p:cNvPicPr>
            <a:picLocks noChangeAspect="1"/>
          </p:cNvPicPr>
          <p:nvPr/>
        </p:nvPicPr>
        <p:blipFill>
          <a:blip r:embed="rId7"/>
          <a:stretch>
            <a:fillRect/>
          </a:stretch>
        </p:blipFill>
        <p:spPr>
          <a:xfrm>
            <a:off x="7241578" y="3599934"/>
            <a:ext cx="314325" cy="285750"/>
          </a:xfrm>
          <a:prstGeom prst="rect">
            <a:avLst/>
          </a:prstGeom>
        </p:spPr>
      </p:pic>
      <p:pic>
        <p:nvPicPr>
          <p:cNvPr id="31" name="Picture 30" descr="Icon of a big building representing a Data Warehouse">
            <a:extLst>
              <a:ext uri="{FF2B5EF4-FFF2-40B4-BE49-F238E27FC236}">
                <a16:creationId xmlns:a16="http://schemas.microsoft.com/office/drawing/2014/main" id="{45755494-1649-F83D-DBC8-32DB3F7342C8}"/>
              </a:ext>
            </a:extLst>
          </p:cNvPr>
          <p:cNvPicPr>
            <a:picLocks noChangeAspect="1"/>
          </p:cNvPicPr>
          <p:nvPr/>
        </p:nvPicPr>
        <p:blipFill>
          <a:blip r:embed="rId5"/>
          <a:stretch>
            <a:fillRect/>
          </a:stretch>
        </p:blipFill>
        <p:spPr>
          <a:xfrm>
            <a:off x="7650854" y="3628509"/>
            <a:ext cx="400050" cy="257175"/>
          </a:xfrm>
          <a:prstGeom prst="rect">
            <a:avLst/>
          </a:prstGeom>
        </p:spPr>
      </p:pic>
      <p:sp>
        <p:nvSpPr>
          <p:cNvPr id="6" name="TextBox 5">
            <a:extLst>
              <a:ext uri="{FF2B5EF4-FFF2-40B4-BE49-F238E27FC236}">
                <a16:creationId xmlns:a16="http://schemas.microsoft.com/office/drawing/2014/main" id="{1586AA68-26F9-75FF-9C86-F94B0935F8AA}"/>
              </a:ext>
            </a:extLst>
          </p:cNvPr>
          <p:cNvSpPr txBox="1"/>
          <p:nvPr/>
        </p:nvSpPr>
        <p:spPr>
          <a:xfrm>
            <a:off x="2286000" y="2423126"/>
            <a:ext cx="4572000" cy="300082"/>
          </a:xfrm>
          <a:prstGeom prst="rect">
            <a:avLst/>
          </a:prstGeom>
          <a:noFill/>
        </p:spPr>
        <p:txBody>
          <a:bodyPr wrap="square">
            <a:spAutoFit/>
          </a:bodyPr>
          <a:lstStyle/>
          <a:p>
            <a:r>
              <a:rPr lang="en-US" dirty="0"/>
              <a:t> </a:t>
            </a:r>
          </a:p>
        </p:txBody>
      </p:sp>
      <p:sp>
        <p:nvSpPr>
          <p:cNvPr id="11" name="TextBox 10">
            <a:extLst>
              <a:ext uri="{FF2B5EF4-FFF2-40B4-BE49-F238E27FC236}">
                <a16:creationId xmlns:a16="http://schemas.microsoft.com/office/drawing/2014/main" id="{CBF01DBD-2B48-63EA-424F-D3CFE96FDC9C}"/>
              </a:ext>
            </a:extLst>
          </p:cNvPr>
          <p:cNvSpPr txBox="1"/>
          <p:nvPr/>
        </p:nvSpPr>
        <p:spPr>
          <a:xfrm>
            <a:off x="2286000" y="2423126"/>
            <a:ext cx="4572000" cy="300082"/>
          </a:xfrm>
          <a:prstGeom prst="rect">
            <a:avLst/>
          </a:prstGeom>
          <a:noFill/>
        </p:spPr>
        <p:txBody>
          <a:bodyPr wrap="square">
            <a:spAutoFit/>
          </a:bodyPr>
          <a:lstStyle/>
          <a:p>
            <a:r>
              <a:rPr lang="en-US" dirty="0"/>
              <a:t> </a:t>
            </a:r>
          </a:p>
        </p:txBody>
      </p:sp>
    </p:spTree>
    <p:extLst>
      <p:ext uri="{BB962C8B-B14F-4D97-AF65-F5344CB8AC3E}">
        <p14:creationId xmlns:p14="http://schemas.microsoft.com/office/powerpoint/2010/main" val="1799733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Lakehouse</a:t>
            </a:r>
          </a:p>
        </p:txBody>
      </p:sp>
      <p:sp>
        <p:nvSpPr>
          <p:cNvPr id="42" name="TextBox 41">
            <a:extLst>
              <a:ext uri="{FF2B5EF4-FFF2-40B4-BE49-F238E27FC236}">
                <a16:creationId xmlns:a16="http://schemas.microsoft.com/office/drawing/2014/main" id="{D67E093D-4BF9-17ED-172A-09CF4890AB76}"/>
              </a:ext>
            </a:extLst>
          </p:cNvPr>
          <p:cNvSpPr txBox="1"/>
          <p:nvPr/>
        </p:nvSpPr>
        <p:spPr>
          <a:xfrm>
            <a:off x="887635" y="1330440"/>
            <a:ext cx="1092480"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Data Source</a:t>
            </a:r>
          </a:p>
        </p:txBody>
      </p:sp>
      <p:pic>
        <p:nvPicPr>
          <p:cNvPr id="173" name="Picture 172" descr="Icon representing data silos">
            <a:extLst>
              <a:ext uri="{FF2B5EF4-FFF2-40B4-BE49-F238E27FC236}">
                <a16:creationId xmlns:a16="http://schemas.microsoft.com/office/drawing/2014/main" id="{243D6880-CC35-AD03-763E-75EE0E87895B}"/>
              </a:ext>
            </a:extLst>
          </p:cNvPr>
          <p:cNvPicPr>
            <a:picLocks noChangeAspect="1"/>
          </p:cNvPicPr>
          <p:nvPr/>
        </p:nvPicPr>
        <p:blipFill>
          <a:blip r:embed="rId3"/>
          <a:stretch>
            <a:fillRect/>
          </a:stretch>
        </p:blipFill>
        <p:spPr>
          <a:xfrm>
            <a:off x="1286237" y="1969961"/>
            <a:ext cx="295275" cy="238125"/>
          </a:xfrm>
          <a:prstGeom prst="rect">
            <a:avLst/>
          </a:prstGeom>
        </p:spPr>
      </p:pic>
      <p:sp>
        <p:nvSpPr>
          <p:cNvPr id="208" name="TextBox 207">
            <a:extLst>
              <a:ext uri="{FF2B5EF4-FFF2-40B4-BE49-F238E27FC236}">
                <a16:creationId xmlns:a16="http://schemas.microsoft.com/office/drawing/2014/main" id="{1E97EC65-B1B2-B4C8-5B1E-45417A44BCB6}"/>
              </a:ext>
            </a:extLst>
          </p:cNvPr>
          <p:cNvSpPr txBox="1"/>
          <p:nvPr/>
        </p:nvSpPr>
        <p:spPr>
          <a:xfrm>
            <a:off x="854005" y="2364371"/>
            <a:ext cx="1159741" cy="184666"/>
          </a:xfrm>
          <a:prstGeom prst="rect">
            <a:avLst/>
          </a:prstGeom>
          <a:noFill/>
        </p:spPr>
        <p:txBody>
          <a:bodyPr wrap="none" lIns="0" tIns="0" rIns="0" bIns="0" rtlCol="0">
            <a:spAutoFit/>
          </a:bodyPr>
          <a:lstStyle/>
          <a:p>
            <a:pPr algn="ctr" defTabSz="685775"/>
            <a:r>
              <a:rPr lang="en-US" sz="1200" dirty="0">
                <a:solidFill>
                  <a:srgbClr val="2F2F2F"/>
                </a:solidFill>
                <a:latin typeface="Segoe UI"/>
              </a:rPr>
              <a:t>Shortcut Enabled</a:t>
            </a:r>
          </a:p>
        </p:txBody>
      </p:sp>
      <p:pic>
        <p:nvPicPr>
          <p:cNvPr id="174" name="Picture 173" descr="Icon representing data silos">
            <a:extLst>
              <a:ext uri="{FF2B5EF4-FFF2-40B4-BE49-F238E27FC236}">
                <a16:creationId xmlns:a16="http://schemas.microsoft.com/office/drawing/2014/main" id="{4B1A9BC5-3692-81AB-8E34-C456F1A0422D}"/>
              </a:ext>
            </a:extLst>
          </p:cNvPr>
          <p:cNvPicPr>
            <a:picLocks noChangeAspect="1"/>
          </p:cNvPicPr>
          <p:nvPr/>
        </p:nvPicPr>
        <p:blipFill>
          <a:blip r:embed="rId3"/>
          <a:stretch>
            <a:fillRect/>
          </a:stretch>
        </p:blipFill>
        <p:spPr>
          <a:xfrm>
            <a:off x="1286237" y="3029948"/>
            <a:ext cx="295275" cy="238125"/>
          </a:xfrm>
          <a:prstGeom prst="rect">
            <a:avLst/>
          </a:prstGeom>
        </p:spPr>
      </p:pic>
      <p:sp>
        <p:nvSpPr>
          <p:cNvPr id="212" name="TextBox 211">
            <a:extLst>
              <a:ext uri="{FF2B5EF4-FFF2-40B4-BE49-F238E27FC236}">
                <a16:creationId xmlns:a16="http://schemas.microsoft.com/office/drawing/2014/main" id="{0247E37B-95C1-E3C1-0F96-D05C229E2B13}"/>
              </a:ext>
            </a:extLst>
          </p:cNvPr>
          <p:cNvSpPr txBox="1"/>
          <p:nvPr/>
        </p:nvSpPr>
        <p:spPr>
          <a:xfrm>
            <a:off x="748075" y="3437980"/>
            <a:ext cx="1371600" cy="369332"/>
          </a:xfrm>
          <a:prstGeom prst="rect">
            <a:avLst/>
          </a:prstGeom>
          <a:noFill/>
        </p:spPr>
        <p:txBody>
          <a:bodyPr wrap="square" lIns="0" tIns="0" rIns="0" bIns="0" rtlCol="0">
            <a:spAutoFit/>
          </a:bodyPr>
          <a:lstStyle/>
          <a:p>
            <a:pPr algn="ctr" defTabSz="685775"/>
            <a:r>
              <a:rPr lang="en-US" sz="1200" dirty="0">
                <a:solidFill>
                  <a:srgbClr val="2F2F2F"/>
                </a:solidFill>
                <a:latin typeface="Segoe UI"/>
              </a:rPr>
              <a:t>Structured / Unstructured</a:t>
            </a:r>
          </a:p>
        </p:txBody>
      </p:sp>
      <p:sp>
        <p:nvSpPr>
          <p:cNvPr id="43" name="TextBox 42">
            <a:extLst>
              <a:ext uri="{FF2B5EF4-FFF2-40B4-BE49-F238E27FC236}">
                <a16:creationId xmlns:a16="http://schemas.microsoft.com/office/drawing/2014/main" id="{BB966278-49B7-15F2-1546-28BF73CCB814}"/>
              </a:ext>
            </a:extLst>
          </p:cNvPr>
          <p:cNvSpPr txBox="1"/>
          <p:nvPr/>
        </p:nvSpPr>
        <p:spPr>
          <a:xfrm>
            <a:off x="3128307" y="1317790"/>
            <a:ext cx="849592"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Ingestion</a:t>
            </a:r>
          </a:p>
        </p:txBody>
      </p:sp>
      <p:sp>
        <p:nvSpPr>
          <p:cNvPr id="207" name="Embed_ECCE" title="Icon of two chevron brackets around a backslash">
            <a:extLst>
              <a:ext uri="{FF2B5EF4-FFF2-40B4-BE49-F238E27FC236}">
                <a16:creationId xmlns:a16="http://schemas.microsoft.com/office/drawing/2014/main" id="{179828A9-9161-BB58-6049-6B00646326E7}"/>
              </a:ext>
            </a:extLst>
          </p:cNvPr>
          <p:cNvSpPr>
            <a:spLocks noChangeAspect="1" noEditPoints="1"/>
          </p:cNvSpPr>
          <p:nvPr/>
        </p:nvSpPr>
        <p:spPr bwMode="auto">
          <a:xfrm>
            <a:off x="3393142" y="1922005"/>
            <a:ext cx="319922" cy="27432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gradFill>
                <a:gsLst>
                  <a:gs pos="0">
                    <a:srgbClr val="505050"/>
                  </a:gs>
                  <a:gs pos="100000">
                    <a:srgbClr val="505050"/>
                  </a:gs>
                </a:gsLst>
                <a:lin ang="5400000" scaled="1"/>
              </a:gradFill>
              <a:latin typeface="Segoe UI"/>
            </a:endParaRPr>
          </a:p>
        </p:txBody>
      </p:sp>
      <p:sp>
        <p:nvSpPr>
          <p:cNvPr id="209" name="TextBox 208">
            <a:extLst>
              <a:ext uri="{FF2B5EF4-FFF2-40B4-BE49-F238E27FC236}">
                <a16:creationId xmlns:a16="http://schemas.microsoft.com/office/drawing/2014/main" id="{19BAF449-E740-3FB6-7FBE-C8D2BFDEFF7B}"/>
              </a:ext>
            </a:extLst>
          </p:cNvPr>
          <p:cNvSpPr txBox="1"/>
          <p:nvPr/>
        </p:nvSpPr>
        <p:spPr>
          <a:xfrm>
            <a:off x="3232118" y="2364371"/>
            <a:ext cx="641971" cy="184666"/>
          </a:xfrm>
          <a:prstGeom prst="rect">
            <a:avLst/>
          </a:prstGeom>
          <a:noFill/>
        </p:spPr>
        <p:txBody>
          <a:bodyPr wrap="none" lIns="0" tIns="0" rIns="0" bIns="0" rtlCol="0">
            <a:spAutoFit/>
          </a:bodyPr>
          <a:lstStyle/>
          <a:p>
            <a:pPr algn="ctr" defTabSz="685775"/>
            <a:r>
              <a:rPr lang="en-US" sz="1200" dirty="0">
                <a:solidFill>
                  <a:srgbClr val="2F2F2F"/>
                </a:solidFill>
                <a:latin typeface="Segoe UI"/>
              </a:rPr>
              <a:t>Shortcuts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4"/>
          <a:stretch>
            <a:fillRect/>
          </a:stretch>
        </p:blipFill>
        <p:spPr>
          <a:xfrm>
            <a:off x="3404546" y="3029948"/>
            <a:ext cx="304800" cy="323850"/>
          </a:xfrm>
          <a:prstGeom prst="rect">
            <a:avLst/>
          </a:prstGeom>
        </p:spPr>
      </p:pic>
      <p:sp>
        <p:nvSpPr>
          <p:cNvPr id="213" name="TextBox 212">
            <a:extLst>
              <a:ext uri="{FF2B5EF4-FFF2-40B4-BE49-F238E27FC236}">
                <a16:creationId xmlns:a16="http://schemas.microsoft.com/office/drawing/2014/main" id="{B7180C62-ED73-0F8C-EA78-10339B73D19B}"/>
              </a:ext>
            </a:extLst>
          </p:cNvPr>
          <p:cNvSpPr txBox="1"/>
          <p:nvPr/>
        </p:nvSpPr>
        <p:spPr>
          <a:xfrm>
            <a:off x="3001849" y="3437980"/>
            <a:ext cx="1110195" cy="369332"/>
          </a:xfrm>
          <a:prstGeom prst="rect">
            <a:avLst/>
          </a:prstGeom>
          <a:noFill/>
        </p:spPr>
        <p:txBody>
          <a:bodyPr wrap="square" lIns="0" tIns="0" rIns="0" bIns="0" rtlCol="0">
            <a:spAutoFit/>
          </a:bodyPr>
          <a:lstStyle/>
          <a:p>
            <a:pPr algn="ctr" defTabSz="685775"/>
            <a:r>
              <a:rPr lang="en-US" sz="1200" dirty="0">
                <a:solidFill>
                  <a:srgbClr val="2F2F2F"/>
                </a:solidFill>
                <a:latin typeface="Segoe UI"/>
              </a:rPr>
              <a:t>Pipelines &amp; Dataflows</a:t>
            </a:r>
          </a:p>
        </p:txBody>
      </p:sp>
      <p:cxnSp>
        <p:nvCxnSpPr>
          <p:cNvPr id="312" name="Straight Arrow Connector 311" descr="A arrow connecting Shortcut Enabled to Shortcuts">
            <a:extLst>
              <a:ext uri="{FF2B5EF4-FFF2-40B4-BE49-F238E27FC236}">
                <a16:creationId xmlns:a16="http://schemas.microsoft.com/office/drawing/2014/main" id="{67A58EBC-4BCD-4A9E-F7F7-D8F65F32AEE2}"/>
              </a:ext>
            </a:extLst>
          </p:cNvPr>
          <p:cNvCxnSpPr/>
          <p:nvPr/>
        </p:nvCxnSpPr>
        <p:spPr>
          <a:xfrm>
            <a:off x="2273157" y="2456492"/>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descr="A arrow connecting Structured / Unstructured to Pipelines &amp; Dataflows&#10;">
            <a:extLst>
              <a:ext uri="{FF2B5EF4-FFF2-40B4-BE49-F238E27FC236}">
                <a16:creationId xmlns:a16="http://schemas.microsoft.com/office/drawing/2014/main" id="{4FB40F96-6C8A-E6AE-93B4-B4E722E1F0F3}"/>
              </a:ext>
            </a:extLst>
          </p:cNvPr>
          <p:cNvCxnSpPr/>
          <p:nvPr/>
        </p:nvCxnSpPr>
        <p:spPr>
          <a:xfrm>
            <a:off x="2273157" y="3622646"/>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6C1A535-A3C4-39CD-79F3-9558C3359C03}"/>
              </a:ext>
            </a:extLst>
          </p:cNvPr>
          <p:cNvSpPr txBox="1"/>
          <p:nvPr/>
        </p:nvSpPr>
        <p:spPr>
          <a:xfrm>
            <a:off x="5435054" y="1330440"/>
            <a:ext cx="474553"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Store</a:t>
            </a:r>
          </a:p>
        </p:txBody>
      </p:sp>
      <p:pic>
        <p:nvPicPr>
          <p:cNvPr id="199" name="Picture 198" descr="Icon of two houses representing a Data Lakehouse">
            <a:extLst>
              <a:ext uri="{FF2B5EF4-FFF2-40B4-BE49-F238E27FC236}">
                <a16:creationId xmlns:a16="http://schemas.microsoft.com/office/drawing/2014/main" id="{C4DA9046-1EC4-9A15-70C0-13E03CBE71DB}"/>
              </a:ext>
            </a:extLst>
          </p:cNvPr>
          <p:cNvPicPr>
            <a:picLocks noChangeAspect="1"/>
          </p:cNvPicPr>
          <p:nvPr/>
        </p:nvPicPr>
        <p:blipFill>
          <a:blip r:embed="rId5"/>
          <a:stretch>
            <a:fillRect/>
          </a:stretch>
        </p:blipFill>
        <p:spPr>
          <a:xfrm>
            <a:off x="5467543" y="1903952"/>
            <a:ext cx="409575" cy="333375"/>
          </a:xfrm>
          <a:prstGeom prst="rect">
            <a:avLst/>
          </a:prstGeom>
        </p:spPr>
      </p:pic>
      <p:sp>
        <p:nvSpPr>
          <p:cNvPr id="210" name="TextBox 209">
            <a:extLst>
              <a:ext uri="{FF2B5EF4-FFF2-40B4-BE49-F238E27FC236}">
                <a16:creationId xmlns:a16="http://schemas.microsoft.com/office/drawing/2014/main" id="{27ECD43D-1C8E-F6B6-34AC-127D5154043A}"/>
              </a:ext>
            </a:extLst>
          </p:cNvPr>
          <p:cNvSpPr txBox="1"/>
          <p:nvPr/>
        </p:nvSpPr>
        <p:spPr>
          <a:xfrm>
            <a:off x="5236249" y="2364371"/>
            <a:ext cx="872163" cy="184666"/>
          </a:xfrm>
          <a:prstGeom prst="rect">
            <a:avLst/>
          </a:prstGeom>
          <a:noFill/>
        </p:spPr>
        <p:txBody>
          <a:bodyPr wrap="none" lIns="0" tIns="0" rIns="0" bIns="0" rtlCol="0">
            <a:spAutoFit/>
          </a:bodyPr>
          <a:lstStyle/>
          <a:p>
            <a:pPr algn="ctr" defTabSz="685775"/>
            <a:r>
              <a:rPr lang="en-US" sz="1200" dirty="0">
                <a:solidFill>
                  <a:srgbClr val="2F2F2F"/>
                </a:solidFill>
                <a:latin typeface="Segoe UI"/>
              </a:rPr>
              <a:t>Lakehouse(s)</a:t>
            </a:r>
          </a:p>
        </p:txBody>
      </p:sp>
      <p:cxnSp>
        <p:nvCxnSpPr>
          <p:cNvPr id="370" name="Straight Arrow Connector 369" descr="A double-headed arrow connecting Lakehouses to Notebooks &amp; Dataflows">
            <a:extLst>
              <a:ext uri="{FF2B5EF4-FFF2-40B4-BE49-F238E27FC236}">
                <a16:creationId xmlns:a16="http://schemas.microsoft.com/office/drawing/2014/main" id="{B87E2909-4D29-5C81-C189-4E70CDC66FEE}"/>
              </a:ext>
            </a:extLst>
          </p:cNvPr>
          <p:cNvCxnSpPr/>
          <p:nvPr/>
        </p:nvCxnSpPr>
        <p:spPr>
          <a:xfrm>
            <a:off x="5646910" y="2715887"/>
            <a:ext cx="0" cy="637911"/>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 name="Picture 204" descr="Icon representing organizing data with a notebook">
            <a:extLst>
              <a:ext uri="{FF2B5EF4-FFF2-40B4-BE49-F238E27FC236}">
                <a16:creationId xmlns:a16="http://schemas.microsoft.com/office/drawing/2014/main" id="{2C79887A-0709-0D75-EC56-B90F7F7D14DF}"/>
              </a:ext>
            </a:extLst>
          </p:cNvPr>
          <p:cNvPicPr>
            <a:picLocks noChangeAspect="1"/>
          </p:cNvPicPr>
          <p:nvPr/>
        </p:nvPicPr>
        <p:blipFill>
          <a:blip r:embed="rId6"/>
          <a:stretch>
            <a:fillRect/>
          </a:stretch>
        </p:blipFill>
        <p:spPr>
          <a:xfrm>
            <a:off x="5489066" y="3520649"/>
            <a:ext cx="304800" cy="361950"/>
          </a:xfrm>
          <a:prstGeom prst="rect">
            <a:avLst/>
          </a:prstGeom>
        </p:spPr>
      </p:pic>
      <p:sp>
        <p:nvSpPr>
          <p:cNvPr id="216" name="TextBox 215">
            <a:extLst>
              <a:ext uri="{FF2B5EF4-FFF2-40B4-BE49-F238E27FC236}">
                <a16:creationId xmlns:a16="http://schemas.microsoft.com/office/drawing/2014/main" id="{BD00B1FF-FC67-EB58-E0BC-C94D948B39C3}"/>
              </a:ext>
            </a:extLst>
          </p:cNvPr>
          <p:cNvSpPr txBox="1"/>
          <p:nvPr/>
        </p:nvSpPr>
        <p:spPr>
          <a:xfrm>
            <a:off x="5188256" y="3959222"/>
            <a:ext cx="925446" cy="230832"/>
          </a:xfrm>
          <a:prstGeom prst="rect">
            <a:avLst/>
          </a:prstGeom>
          <a:noFill/>
        </p:spPr>
        <p:txBody>
          <a:bodyPr wrap="none" lIns="0" tIns="0" rIns="0" bIns="0" rtlCol="0">
            <a:spAutoFit/>
          </a:bodyPr>
          <a:lstStyle/>
          <a:p>
            <a:pPr defTabSz="685775"/>
            <a:r>
              <a:rPr lang="en-US" sz="1500" b="1" dirty="0">
                <a:solidFill>
                  <a:srgbClr val="52C7AA"/>
                </a:solidFill>
                <a:latin typeface="Segoe UI"/>
              </a:rPr>
              <a:t>Transform</a:t>
            </a:r>
          </a:p>
        </p:txBody>
      </p:sp>
      <p:sp>
        <p:nvSpPr>
          <p:cNvPr id="214" name="TextBox 213">
            <a:extLst>
              <a:ext uri="{FF2B5EF4-FFF2-40B4-BE49-F238E27FC236}">
                <a16:creationId xmlns:a16="http://schemas.microsoft.com/office/drawing/2014/main" id="{7C3F9E55-AA5A-D6BE-6FD8-E119B89A2014}"/>
              </a:ext>
            </a:extLst>
          </p:cNvPr>
          <p:cNvSpPr txBox="1"/>
          <p:nvPr/>
        </p:nvSpPr>
        <p:spPr>
          <a:xfrm>
            <a:off x="5123606" y="4266679"/>
            <a:ext cx="1035722" cy="369332"/>
          </a:xfrm>
          <a:prstGeom prst="rect">
            <a:avLst/>
          </a:prstGeom>
          <a:noFill/>
        </p:spPr>
        <p:txBody>
          <a:bodyPr wrap="square" lIns="0" tIns="0" rIns="0" bIns="0" rtlCol="0">
            <a:spAutoFit/>
          </a:bodyPr>
          <a:lstStyle/>
          <a:p>
            <a:pPr algn="ctr" defTabSz="685775"/>
            <a:r>
              <a:rPr lang="en-US" sz="1200" dirty="0">
                <a:solidFill>
                  <a:srgbClr val="2F2F2F"/>
                </a:solidFill>
                <a:latin typeface="Segoe UI"/>
              </a:rPr>
              <a:t>Notebooks &amp; Dataflows</a:t>
            </a:r>
          </a:p>
        </p:txBody>
      </p:sp>
      <p:grpSp>
        <p:nvGrpSpPr>
          <p:cNvPr id="9" name="Group 8" descr="A arrow connecting shortcuts and Pipelines &amp; Dataflows to Lakehouses">
            <a:extLst>
              <a:ext uri="{FF2B5EF4-FFF2-40B4-BE49-F238E27FC236}">
                <a16:creationId xmlns:a16="http://schemas.microsoft.com/office/drawing/2014/main" id="{03BC9CC6-3634-6284-B47C-CC3CBA15E466}"/>
              </a:ext>
            </a:extLst>
          </p:cNvPr>
          <p:cNvGrpSpPr/>
          <p:nvPr/>
        </p:nvGrpSpPr>
        <p:grpSpPr>
          <a:xfrm>
            <a:off x="4112042" y="2456493"/>
            <a:ext cx="1124206" cy="1166154"/>
            <a:chOff x="5482724" y="3275323"/>
            <a:chExt cx="1498941" cy="1554871"/>
          </a:xfrm>
        </p:grpSpPr>
        <p:cxnSp>
          <p:nvCxnSpPr>
            <p:cNvPr id="349" name="Elbow Connector 348">
              <a:extLst>
                <a:ext uri="{FF2B5EF4-FFF2-40B4-BE49-F238E27FC236}">
                  <a16:creationId xmlns:a16="http://schemas.microsoft.com/office/drawing/2014/main" id="{41A61628-4B28-1636-BFDC-FAD9DC1F01EA}"/>
                </a:ext>
              </a:extLst>
            </p:cNvPr>
            <p:cNvCxnSpPr>
              <a:cxnSpLocks/>
              <a:stCxn id="213" idx="3"/>
              <a:endCxn id="210" idx="1"/>
            </p:cNvCxnSpPr>
            <p:nvPr/>
          </p:nvCxnSpPr>
          <p:spPr>
            <a:xfrm flipV="1">
              <a:off x="5482725" y="3275605"/>
              <a:ext cx="1498939"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1" name="Elbow Connector 350">
              <a:extLst>
                <a:ext uri="{FF2B5EF4-FFF2-40B4-BE49-F238E27FC236}">
                  <a16:creationId xmlns:a16="http://schemas.microsoft.com/office/drawing/2014/main" id="{59A402C5-6E7D-11ED-355E-9F6CC751BBAB}"/>
                </a:ext>
              </a:extLst>
            </p:cNvPr>
            <p:cNvCxnSpPr>
              <a:cxnSpLocks/>
              <a:endCxn id="210" idx="1"/>
            </p:cNvCxnSpPr>
            <p:nvPr/>
          </p:nvCxnSpPr>
          <p:spPr>
            <a:xfrm>
              <a:off x="5482724" y="3275323"/>
              <a:ext cx="1498941"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0D8E15EE-2A49-970F-DB52-8152067CBF89}"/>
              </a:ext>
            </a:extLst>
          </p:cNvPr>
          <p:cNvSpPr txBox="1"/>
          <p:nvPr/>
        </p:nvSpPr>
        <p:spPr>
          <a:xfrm>
            <a:off x="7474966" y="1330440"/>
            <a:ext cx="633187" cy="230832"/>
          </a:xfrm>
          <a:prstGeom prst="rect">
            <a:avLst/>
          </a:prstGeom>
          <a:noFill/>
        </p:spPr>
        <p:txBody>
          <a:bodyPr wrap="none" lIns="0" tIns="0" rIns="0" bIns="0" rtlCol="0">
            <a:spAutoFit/>
          </a:bodyPr>
          <a:lstStyle/>
          <a:p>
            <a:pPr algn="ctr" defTabSz="685775"/>
            <a:r>
              <a:rPr lang="en-US" sz="1500" b="1">
                <a:solidFill>
                  <a:srgbClr val="52C7AA"/>
                </a:solidFill>
                <a:latin typeface="Segoe UI"/>
              </a:rPr>
              <a:t>Expose</a:t>
            </a:r>
          </a:p>
        </p:txBody>
      </p:sp>
      <p:pic>
        <p:nvPicPr>
          <p:cNvPr id="198" name="Picture 197" descr="Power BI Logo">
            <a:extLst>
              <a:ext uri="{FF2B5EF4-FFF2-40B4-BE49-F238E27FC236}">
                <a16:creationId xmlns:a16="http://schemas.microsoft.com/office/drawing/2014/main" id="{EBB82D59-E71D-01D7-1768-9CE73D38FCC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7600411" y="1920964"/>
            <a:ext cx="382298" cy="382298"/>
          </a:xfrm>
          <a:prstGeom prst="rect">
            <a:avLst/>
          </a:prstGeom>
        </p:spPr>
      </p:pic>
      <p:sp>
        <p:nvSpPr>
          <p:cNvPr id="211" name="TextBox 210">
            <a:extLst>
              <a:ext uri="{FF2B5EF4-FFF2-40B4-BE49-F238E27FC236}">
                <a16:creationId xmlns:a16="http://schemas.microsoft.com/office/drawing/2014/main" id="{FDF84877-12DA-2DD9-CF74-A3432789107D}"/>
              </a:ext>
            </a:extLst>
          </p:cNvPr>
          <p:cNvSpPr txBox="1"/>
          <p:nvPr/>
        </p:nvSpPr>
        <p:spPr>
          <a:xfrm>
            <a:off x="7683356" y="2364371"/>
            <a:ext cx="216406" cy="184666"/>
          </a:xfrm>
          <a:prstGeom prst="rect">
            <a:avLst/>
          </a:prstGeom>
          <a:noFill/>
        </p:spPr>
        <p:txBody>
          <a:bodyPr wrap="none" lIns="0" tIns="0" rIns="0" bIns="0" rtlCol="0">
            <a:spAutoFit/>
          </a:bodyPr>
          <a:lstStyle/>
          <a:p>
            <a:pPr algn="ctr" defTabSz="685775"/>
            <a:r>
              <a:rPr lang="en-US" sz="1200" dirty="0">
                <a:solidFill>
                  <a:srgbClr val="2F2F2F"/>
                </a:solidFill>
                <a:latin typeface="Segoe UI"/>
              </a:rPr>
              <a:t>PBI</a:t>
            </a:r>
          </a:p>
        </p:txBody>
      </p:sp>
      <p:sp>
        <p:nvSpPr>
          <p:cNvPr id="176" name="server" title="Icon of a server tower">
            <a:extLst>
              <a:ext uri="{FF2B5EF4-FFF2-40B4-BE49-F238E27FC236}">
                <a16:creationId xmlns:a16="http://schemas.microsoft.com/office/drawing/2014/main" id="{67935E12-C2B2-D6A2-B518-F9BC49378D05}"/>
              </a:ext>
            </a:extLst>
          </p:cNvPr>
          <p:cNvSpPr>
            <a:spLocks noChangeAspect="1" noEditPoints="1"/>
          </p:cNvSpPr>
          <p:nvPr/>
        </p:nvSpPr>
        <p:spPr bwMode="auto">
          <a:xfrm>
            <a:off x="7719346" y="3029948"/>
            <a:ext cx="144427" cy="2743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675">
              <a:gradFill>
                <a:gsLst>
                  <a:gs pos="0">
                    <a:srgbClr val="505050"/>
                  </a:gs>
                  <a:gs pos="100000">
                    <a:srgbClr val="505050"/>
                  </a:gs>
                </a:gsLst>
                <a:lin ang="5400000" scaled="1"/>
              </a:gradFill>
              <a:latin typeface="Segoe UI"/>
            </a:endParaRPr>
          </a:p>
        </p:txBody>
      </p:sp>
      <p:sp>
        <p:nvSpPr>
          <p:cNvPr id="215" name="TextBox 214">
            <a:extLst>
              <a:ext uri="{FF2B5EF4-FFF2-40B4-BE49-F238E27FC236}">
                <a16:creationId xmlns:a16="http://schemas.microsoft.com/office/drawing/2014/main" id="{9D514C3F-EAA7-6017-DE8A-E6C56A7ADA67}"/>
              </a:ext>
            </a:extLst>
          </p:cNvPr>
          <p:cNvSpPr txBox="1"/>
          <p:nvPr/>
        </p:nvSpPr>
        <p:spPr>
          <a:xfrm>
            <a:off x="7239934" y="3437980"/>
            <a:ext cx="1103251" cy="184666"/>
          </a:xfrm>
          <a:prstGeom prst="rect">
            <a:avLst/>
          </a:prstGeom>
          <a:noFill/>
        </p:spPr>
        <p:txBody>
          <a:bodyPr wrap="none" lIns="0" tIns="0" rIns="0" bIns="0" rtlCol="0">
            <a:spAutoFit/>
          </a:bodyPr>
          <a:lstStyle/>
          <a:p>
            <a:pPr algn="ctr" defTabSz="685775"/>
            <a:r>
              <a:rPr lang="en-US" sz="1200" dirty="0">
                <a:solidFill>
                  <a:srgbClr val="2F2F2F"/>
                </a:solidFill>
                <a:latin typeface="Segoe UI"/>
              </a:rPr>
              <a:t>Lake Warehouse</a:t>
            </a:r>
          </a:p>
        </p:txBody>
      </p:sp>
      <p:grpSp>
        <p:nvGrpSpPr>
          <p:cNvPr id="10" name="Group 9" descr="A arrow connecting Lakehouses to PBI and Lake Warehouse">
            <a:extLst>
              <a:ext uri="{FF2B5EF4-FFF2-40B4-BE49-F238E27FC236}">
                <a16:creationId xmlns:a16="http://schemas.microsoft.com/office/drawing/2014/main" id="{6F57D1E1-25B7-29ED-6C75-B42B60EE56B0}"/>
              </a:ext>
            </a:extLst>
          </p:cNvPr>
          <p:cNvGrpSpPr/>
          <p:nvPr/>
        </p:nvGrpSpPr>
        <p:grpSpPr>
          <a:xfrm>
            <a:off x="6108413" y="2364161"/>
            <a:ext cx="1131522" cy="1166154"/>
            <a:chOff x="8144548" y="3152213"/>
            <a:chExt cx="1508696" cy="1554871"/>
          </a:xfrm>
        </p:grpSpPr>
        <p:cxnSp>
          <p:nvCxnSpPr>
            <p:cNvPr id="355" name="Elbow Connector 354">
              <a:extLst>
                <a:ext uri="{FF2B5EF4-FFF2-40B4-BE49-F238E27FC236}">
                  <a16:creationId xmlns:a16="http://schemas.microsoft.com/office/drawing/2014/main" id="{A57F8763-FC1E-4377-088C-7025DCAEA4B1}"/>
                </a:ext>
              </a:extLst>
            </p:cNvPr>
            <p:cNvCxnSpPr>
              <a:cxnSpLocks/>
              <a:endCxn id="215" idx="1"/>
            </p:cNvCxnSpPr>
            <p:nvPr/>
          </p:nvCxnSpPr>
          <p:spPr>
            <a:xfrm rot="16200000" flipH="1">
              <a:off x="8598706" y="3652545"/>
              <a:ext cx="1431760" cy="6773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Elbow Connector 355">
              <a:extLst>
                <a:ext uri="{FF2B5EF4-FFF2-40B4-BE49-F238E27FC236}">
                  <a16:creationId xmlns:a16="http://schemas.microsoft.com/office/drawing/2014/main" id="{99571382-5030-6E05-61B0-D2897CF303EE}"/>
                </a:ext>
              </a:extLst>
            </p:cNvPr>
            <p:cNvCxnSpPr>
              <a:cxnSpLocks/>
              <a:stCxn id="210" idx="3"/>
            </p:cNvCxnSpPr>
            <p:nvPr/>
          </p:nvCxnSpPr>
          <p:spPr>
            <a:xfrm flipV="1">
              <a:off x="8144548" y="3152213"/>
              <a:ext cx="1329796" cy="123392"/>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6919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Effect transition="in" filter="fade">
                                      <p:cBhvr>
                                        <p:cTn id="11" dur="500"/>
                                        <p:tgtEl>
                                          <p:spTgt spid="37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Data warehouse</a:t>
            </a:r>
          </a:p>
        </p:txBody>
      </p:sp>
      <p:sp>
        <p:nvSpPr>
          <p:cNvPr id="35" name="TextBox 34">
            <a:extLst>
              <a:ext uri="{FF2B5EF4-FFF2-40B4-BE49-F238E27FC236}">
                <a16:creationId xmlns:a16="http://schemas.microsoft.com/office/drawing/2014/main" id="{A551D365-F6B8-6051-9853-8CC6FB1F9E35}"/>
              </a:ext>
            </a:extLst>
          </p:cNvPr>
          <p:cNvSpPr txBox="1"/>
          <p:nvPr/>
        </p:nvSpPr>
        <p:spPr>
          <a:xfrm>
            <a:off x="887635" y="1330445"/>
            <a:ext cx="1092480"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286237" y="1969961"/>
            <a:ext cx="295275" cy="238125"/>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854005" y="2364371"/>
            <a:ext cx="1159741" cy="184666"/>
          </a:xfrm>
          <a:prstGeom prst="rect">
            <a:avLst/>
          </a:prstGeom>
          <a:noFill/>
        </p:spPr>
        <p:txBody>
          <a:bodyPr wrap="none" lIns="0" tIns="0" rIns="0" bIns="0" rtlCol="0">
            <a:spAutoFit/>
          </a:bodyPr>
          <a:lstStyle/>
          <a:p>
            <a:pPr algn="ctr" defTabSz="685775"/>
            <a:r>
              <a:rPr lang="en-US" sz="1200">
                <a:solidFill>
                  <a:srgbClr val="2F2F2F"/>
                </a:solidFill>
                <a:latin typeface="Segoe UI"/>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286237" y="3031352"/>
            <a:ext cx="295275" cy="238125"/>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748075" y="3434776"/>
            <a:ext cx="1371600" cy="369332"/>
          </a:xfrm>
          <a:prstGeom prst="rect">
            <a:avLst/>
          </a:prstGeom>
          <a:noFill/>
        </p:spPr>
        <p:txBody>
          <a:bodyPr wrap="square" lIns="0" tIns="0" rIns="0" bIns="0" rtlCol="0">
            <a:spAutoFit/>
          </a:bodyPr>
          <a:lstStyle/>
          <a:p>
            <a:pPr algn="ctr" defTabSz="685775"/>
            <a:r>
              <a:rPr lang="en-US" sz="1200">
                <a:solidFill>
                  <a:srgbClr val="2F2F2F"/>
                </a:solidFill>
                <a:latin typeface="Segoe UI"/>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3128307" y="1317794"/>
            <a:ext cx="849592"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3405464" y="1969961"/>
            <a:ext cx="295275" cy="2286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3295821" y="2364371"/>
            <a:ext cx="519373" cy="184666"/>
          </a:xfrm>
          <a:prstGeom prst="rect">
            <a:avLst/>
          </a:prstGeom>
          <a:noFill/>
        </p:spPr>
        <p:txBody>
          <a:bodyPr wrap="none" lIns="0" tIns="0" rIns="0" bIns="0" rtlCol="0">
            <a:spAutoFit/>
          </a:bodyPr>
          <a:lstStyle/>
          <a:p>
            <a:pPr defTabSz="685775"/>
            <a:r>
              <a:rPr lang="en-US" sz="1200" dirty="0">
                <a:solidFill>
                  <a:srgbClr val="2F2F2F"/>
                </a:solidFill>
                <a:latin typeface="Segoe UI"/>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3400702" y="3029948"/>
            <a:ext cx="304800" cy="32385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2971081" y="3434776"/>
            <a:ext cx="1164041" cy="369332"/>
          </a:xfrm>
          <a:prstGeom prst="rect">
            <a:avLst/>
          </a:prstGeom>
          <a:noFill/>
        </p:spPr>
        <p:txBody>
          <a:bodyPr wrap="square" lIns="0" tIns="0" rIns="0" bIns="0" rtlCol="0">
            <a:spAutoFit/>
          </a:bodyPr>
          <a:lstStyle/>
          <a:p>
            <a:pPr algn="ctr" defTabSz="685775"/>
            <a:r>
              <a:rPr lang="en-US" sz="1200" dirty="0">
                <a:solidFill>
                  <a:srgbClr val="2F2F2F"/>
                </a:solidFill>
                <a:latin typeface="Segoe UI"/>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2273157" y="2456492"/>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2273157" y="3622646"/>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5434139" y="1330445"/>
            <a:ext cx="474553"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5465907" y="1969961"/>
            <a:ext cx="400050" cy="257175"/>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5115037" y="2364371"/>
            <a:ext cx="1115947" cy="184666"/>
          </a:xfrm>
          <a:prstGeom prst="rect">
            <a:avLst/>
          </a:prstGeom>
          <a:noFill/>
        </p:spPr>
        <p:txBody>
          <a:bodyPr wrap="none" lIns="0" tIns="0" rIns="0" bIns="0" rtlCol="0">
            <a:spAutoFit/>
          </a:bodyPr>
          <a:lstStyle/>
          <a:p>
            <a:pPr defTabSz="685775"/>
            <a:r>
              <a:rPr lang="en-US" sz="1200" dirty="0">
                <a:solidFill>
                  <a:srgbClr val="2F2F2F"/>
                </a:solidFill>
                <a:latin typeface="Segoe UI"/>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5650787" y="2715887"/>
            <a:ext cx="0" cy="637911"/>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5494251" y="3555852"/>
            <a:ext cx="313072" cy="27432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2A446F"/>
              </a:solidFill>
              <a:latin typeface="Segoe UI"/>
            </a:endParaRPr>
          </a:p>
        </p:txBody>
      </p:sp>
      <p:sp>
        <p:nvSpPr>
          <p:cNvPr id="85" name="TextBox 84">
            <a:extLst>
              <a:ext uri="{FF2B5EF4-FFF2-40B4-BE49-F238E27FC236}">
                <a16:creationId xmlns:a16="http://schemas.microsoft.com/office/drawing/2014/main" id="{BDAC59CF-CF57-5BB0-5530-8C025E5B9637}"/>
              </a:ext>
            </a:extLst>
          </p:cNvPr>
          <p:cNvSpPr txBox="1"/>
          <p:nvPr/>
        </p:nvSpPr>
        <p:spPr>
          <a:xfrm>
            <a:off x="5188256" y="3959222"/>
            <a:ext cx="925446" cy="230832"/>
          </a:xfrm>
          <a:prstGeom prst="rect">
            <a:avLst/>
          </a:prstGeom>
          <a:noFill/>
        </p:spPr>
        <p:txBody>
          <a:bodyPr wrap="none" lIns="0" tIns="0" rIns="0" bIns="0" rtlCol="0">
            <a:spAutoFit/>
          </a:bodyPr>
          <a:lstStyle/>
          <a:p>
            <a:pPr defTabSz="685775"/>
            <a:r>
              <a:rPr lang="en-US" sz="1500" b="1" dirty="0">
                <a:solidFill>
                  <a:srgbClr val="52C7AA"/>
                </a:solidFill>
                <a:latin typeface="Segoe UI"/>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5275299" y="4268280"/>
            <a:ext cx="752514" cy="184666"/>
          </a:xfrm>
          <a:prstGeom prst="rect">
            <a:avLst/>
          </a:prstGeom>
          <a:noFill/>
        </p:spPr>
        <p:txBody>
          <a:bodyPr wrap="none" lIns="0" tIns="0" rIns="0" bIns="0" rtlCol="0">
            <a:spAutoFit/>
          </a:bodyPr>
          <a:lstStyle/>
          <a:p>
            <a:pPr defTabSz="685775"/>
            <a:r>
              <a:rPr lang="en-US" sz="1200" dirty="0">
                <a:solidFill>
                  <a:srgbClr val="2F2F2F"/>
                </a:solidFill>
                <a:latin typeface="Segoe UI"/>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4112044" y="2456492"/>
            <a:ext cx="874487" cy="1166154"/>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7474966" y="1330445"/>
            <a:ext cx="633187"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7600411" y="1920964"/>
            <a:ext cx="382298" cy="382298"/>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7683356" y="2364371"/>
            <a:ext cx="216406" cy="184666"/>
          </a:xfrm>
          <a:prstGeom prst="rect">
            <a:avLst/>
          </a:prstGeom>
          <a:noFill/>
        </p:spPr>
        <p:txBody>
          <a:bodyPr wrap="none" lIns="0" tIns="0" rIns="0" bIns="0" rtlCol="0">
            <a:spAutoFit/>
          </a:bodyPr>
          <a:lstStyle/>
          <a:p>
            <a:pPr algn="ctr" defTabSz="685775"/>
            <a:r>
              <a:rPr lang="en-US" sz="1200" dirty="0">
                <a:solidFill>
                  <a:srgbClr val="2F2F2F"/>
                </a:solidFill>
                <a:latin typeface="Segoe UI"/>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7719345" y="3034542"/>
            <a:ext cx="144427" cy="2743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675">
              <a:gradFill>
                <a:gsLst>
                  <a:gs pos="0">
                    <a:srgbClr val="505050"/>
                  </a:gs>
                  <a:gs pos="100000">
                    <a:srgbClr val="505050"/>
                  </a:gs>
                </a:gsLst>
                <a:lin ang="5400000" scaled="1"/>
              </a:gradFill>
              <a:latin typeface="Segoe UI"/>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7414314" y="3431330"/>
            <a:ext cx="756874" cy="184666"/>
          </a:xfrm>
          <a:prstGeom prst="rect">
            <a:avLst/>
          </a:prstGeom>
          <a:noFill/>
        </p:spPr>
        <p:txBody>
          <a:bodyPr wrap="none" lIns="0" tIns="0" rIns="0" bIns="0" rtlCol="0">
            <a:spAutoFit/>
          </a:bodyPr>
          <a:lstStyle/>
          <a:p>
            <a:pPr defTabSz="685775"/>
            <a:r>
              <a:rPr lang="en-US" sz="1200">
                <a:solidFill>
                  <a:srgbClr val="2F2F2F"/>
                </a:solidFill>
                <a:latin typeface="Segoe UI"/>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6358131" y="2364160"/>
            <a:ext cx="747628" cy="1166153"/>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84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Data science</a:t>
            </a:r>
          </a:p>
        </p:txBody>
      </p:sp>
      <p:sp>
        <p:nvSpPr>
          <p:cNvPr id="33" name="TextBox 32">
            <a:extLst>
              <a:ext uri="{FF2B5EF4-FFF2-40B4-BE49-F238E27FC236}">
                <a16:creationId xmlns:a16="http://schemas.microsoft.com/office/drawing/2014/main" id="{74C55FDB-3B98-2F13-A7FB-0FC772BB2F1E}"/>
              </a:ext>
            </a:extLst>
          </p:cNvPr>
          <p:cNvSpPr txBox="1"/>
          <p:nvPr/>
        </p:nvSpPr>
        <p:spPr>
          <a:xfrm>
            <a:off x="887635" y="1330445"/>
            <a:ext cx="1092480"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029211" y="1905848"/>
            <a:ext cx="314325" cy="28575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438487" y="1934423"/>
            <a:ext cx="400050" cy="257175"/>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853911" y="2265618"/>
            <a:ext cx="1159926" cy="369332"/>
          </a:xfrm>
          <a:prstGeom prst="rect">
            <a:avLst/>
          </a:prstGeom>
          <a:noFill/>
        </p:spPr>
        <p:txBody>
          <a:bodyPr wrap="square" lIns="0" tIns="0" rIns="0" bIns="0" rtlCol="0">
            <a:spAutoFit/>
          </a:bodyPr>
          <a:lstStyle/>
          <a:p>
            <a:pPr algn="ctr" defTabSz="685775"/>
            <a:r>
              <a:rPr lang="en-US" sz="1200">
                <a:solidFill>
                  <a:srgbClr val="2F2F2F"/>
                </a:solidFill>
                <a:latin typeface="Segoe UI"/>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2818223" y="1317794"/>
            <a:ext cx="1469761" cy="230832"/>
          </a:xfrm>
          <a:prstGeom prst="rect">
            <a:avLst/>
          </a:prstGeom>
          <a:noFill/>
        </p:spPr>
        <p:txBody>
          <a:bodyPr wrap="none" lIns="0" tIns="0" rIns="0" bIns="0" rtlCol="0">
            <a:spAutoFit/>
          </a:bodyPr>
          <a:lstStyle/>
          <a:p>
            <a:pPr algn="ctr" defTabSz="685775"/>
            <a:r>
              <a:rPr lang="en-US" sz="1500" b="1">
                <a:solidFill>
                  <a:srgbClr val="52C7AA"/>
                </a:solidFill>
                <a:latin typeface="Segoe UI"/>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3397565" y="1970724"/>
            <a:ext cx="209550" cy="257175"/>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3129642" y="2357951"/>
            <a:ext cx="748988" cy="184666"/>
          </a:xfrm>
          <a:prstGeom prst="rect">
            <a:avLst/>
          </a:prstGeom>
          <a:noFill/>
        </p:spPr>
        <p:txBody>
          <a:bodyPr wrap="none" lIns="0" tIns="0" rIns="0" bIns="0" rtlCol="0">
            <a:spAutoFit/>
          </a:bodyPr>
          <a:lstStyle/>
          <a:p>
            <a:pPr defTabSz="685775"/>
            <a:r>
              <a:rPr lang="en-US" sz="1200">
                <a:solidFill>
                  <a:srgbClr val="2F2F2F"/>
                </a:solidFill>
                <a:latin typeface="Segoe UI"/>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2273157" y="2448290"/>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5434139" y="1330445"/>
            <a:ext cx="474553"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5467543" y="1882036"/>
            <a:ext cx="409575" cy="333375"/>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5267125" y="2357951"/>
            <a:ext cx="872162" cy="184666"/>
          </a:xfrm>
          <a:prstGeom prst="rect">
            <a:avLst/>
          </a:prstGeom>
          <a:noFill/>
        </p:spPr>
        <p:txBody>
          <a:bodyPr wrap="none" lIns="0" tIns="0" rIns="0" bIns="0" rtlCol="0">
            <a:spAutoFit/>
          </a:bodyPr>
          <a:lstStyle/>
          <a:p>
            <a:pPr defTabSz="685775"/>
            <a:r>
              <a:rPr lang="en-US" sz="1200" dirty="0">
                <a:solidFill>
                  <a:srgbClr val="2F2F2F"/>
                </a:solidFill>
                <a:latin typeface="Segoe UI"/>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4167271" y="2448290"/>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5233301" y="3212577"/>
            <a:ext cx="932599" cy="461665"/>
          </a:xfrm>
          <a:prstGeom prst="rect">
            <a:avLst/>
          </a:prstGeom>
          <a:noFill/>
        </p:spPr>
        <p:txBody>
          <a:bodyPr wrap="square" lIns="0" tIns="0" rIns="0" bIns="0" rtlCol="0">
            <a:spAutoFit/>
          </a:bodyPr>
          <a:lstStyle/>
          <a:p>
            <a:pPr algn="ctr" defTabSz="685775"/>
            <a:r>
              <a:rPr lang="en-US" sz="1500" b="1" dirty="0">
                <a:solidFill>
                  <a:srgbClr val="52C7AA"/>
                </a:solidFill>
                <a:latin typeface="Segoe UI"/>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4859277" y="3745772"/>
            <a:ext cx="333375" cy="371475"/>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4777098" y="4234726"/>
            <a:ext cx="501740" cy="184666"/>
          </a:xfrm>
          <a:prstGeom prst="rect">
            <a:avLst/>
          </a:prstGeom>
          <a:noFill/>
        </p:spPr>
        <p:txBody>
          <a:bodyPr wrap="none" lIns="0" tIns="0" rIns="0" bIns="0" rtlCol="0">
            <a:spAutoFit/>
          </a:bodyPr>
          <a:lstStyle/>
          <a:p>
            <a:pPr defTabSz="685775"/>
            <a:r>
              <a:rPr lang="en-US" sz="1200" dirty="0">
                <a:solidFill>
                  <a:srgbClr val="2F2F2F"/>
                </a:solidFill>
                <a:latin typeface="Segoe UI"/>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6251290" y="3794350"/>
            <a:ext cx="237416" cy="27432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2A446F"/>
              </a:solidFill>
              <a:latin typeface="Segoe UI"/>
            </a:endParaRPr>
          </a:p>
        </p:txBody>
      </p:sp>
      <p:sp>
        <p:nvSpPr>
          <p:cNvPr id="27" name="TextBox 26">
            <a:extLst>
              <a:ext uri="{FF2B5EF4-FFF2-40B4-BE49-F238E27FC236}">
                <a16:creationId xmlns:a16="http://schemas.microsoft.com/office/drawing/2014/main" id="{0A0F888C-997E-C583-2792-8B93E878A0FA}"/>
              </a:ext>
            </a:extLst>
          </p:cNvPr>
          <p:cNvSpPr txBox="1"/>
          <p:nvPr/>
        </p:nvSpPr>
        <p:spPr>
          <a:xfrm>
            <a:off x="5958225" y="4234726"/>
            <a:ext cx="827150" cy="184666"/>
          </a:xfrm>
          <a:prstGeom prst="rect">
            <a:avLst/>
          </a:prstGeom>
          <a:noFill/>
        </p:spPr>
        <p:txBody>
          <a:bodyPr wrap="none" lIns="0" tIns="0" rIns="0" bIns="0" rtlCol="0">
            <a:spAutoFit/>
          </a:bodyPr>
          <a:lstStyle/>
          <a:p>
            <a:pPr defTabSz="685775"/>
            <a:r>
              <a:rPr lang="en-US" sz="1200">
                <a:solidFill>
                  <a:srgbClr val="2F2F2F"/>
                </a:solidFill>
                <a:latin typeface="Segoe UI"/>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5029204" y="2542616"/>
            <a:ext cx="1340792" cy="1011517"/>
            <a:chOff x="6705604" y="3390155"/>
            <a:chExt cx="1787723" cy="1348689"/>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8472" y="3587288"/>
              <a:ext cx="1292934" cy="898670"/>
            </a:xfrm>
            <a:prstGeom prst="bentConnector3">
              <a:avLst>
                <a:gd name="adj1" fmla="val 50000"/>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4456" y="3619973"/>
              <a:ext cx="1348689" cy="889053"/>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7474966" y="1330445"/>
            <a:ext cx="633187"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7600411" y="1920964"/>
            <a:ext cx="382298" cy="382298"/>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7683356" y="2364371"/>
            <a:ext cx="216406" cy="184666"/>
          </a:xfrm>
          <a:prstGeom prst="rect">
            <a:avLst/>
          </a:prstGeom>
          <a:noFill/>
        </p:spPr>
        <p:txBody>
          <a:bodyPr wrap="none" lIns="0" tIns="0" rIns="0" bIns="0" rtlCol="0">
            <a:spAutoFit/>
          </a:bodyPr>
          <a:lstStyle/>
          <a:p>
            <a:pPr algn="ctr" defTabSz="685775"/>
            <a:r>
              <a:rPr lang="en-US" sz="1200" dirty="0">
                <a:solidFill>
                  <a:srgbClr val="2F2F2F"/>
                </a:solidFill>
                <a:latin typeface="Segoe UI"/>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7719346" y="3029948"/>
            <a:ext cx="144427" cy="2743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675">
              <a:gradFill>
                <a:gsLst>
                  <a:gs pos="0">
                    <a:srgbClr val="505050"/>
                  </a:gs>
                  <a:gs pos="100000">
                    <a:srgbClr val="505050"/>
                  </a:gs>
                </a:gsLst>
                <a:lin ang="5400000" scaled="1"/>
              </a:gradFill>
              <a:latin typeface="Segoe UI"/>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7239934" y="3437980"/>
            <a:ext cx="1103251" cy="184666"/>
          </a:xfrm>
          <a:prstGeom prst="rect">
            <a:avLst/>
          </a:prstGeom>
          <a:noFill/>
        </p:spPr>
        <p:txBody>
          <a:bodyPr wrap="none" lIns="0" tIns="0" rIns="0" bIns="0" rtlCol="0">
            <a:spAutoFit/>
          </a:bodyPr>
          <a:lstStyle/>
          <a:p>
            <a:pPr algn="ctr" defTabSz="685775"/>
            <a:r>
              <a:rPr lang="en-US" sz="1200" dirty="0">
                <a:solidFill>
                  <a:srgbClr val="2F2F2F"/>
                </a:solidFill>
                <a:latin typeface="Segoe UI"/>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6358130" y="2399767"/>
            <a:ext cx="747629" cy="1130546"/>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4.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9" ma:contentTypeDescription="Create a new document." ma:contentTypeScope="" ma:versionID="ccc5ad4ca152208d453192be90424cec">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6a30ff04eee07dcd8c073745cae5653c"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3DB80C-1E7C-48F0-9EFD-703222EF80D6}">
  <ds:schemaRefs>
    <ds:schemaRef ds:uri="2c4b7055-2425-4510-9a7f-db214c51849b"/>
    <ds:schemaRef ds:uri="68201248-332f-4b19-a564-5b53df1aa7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714266F-2521-4BD1-B40E-70FEF353EEC2}">
  <ds:schemaRefs>
    <ds:schemaRef ds:uri="http://www.w3.org/XML/1998/namespace"/>
    <ds:schemaRef ds:uri="http://purl.org/dc/elements/1.1/"/>
    <ds:schemaRef ds:uri="http://purl.org/dc/dcmitype/"/>
    <ds:schemaRef ds:uri="http://purl.org/dc/terms/"/>
    <ds:schemaRef ds:uri="68201248-332f-4b19-a564-5b53df1aa731"/>
    <ds:schemaRef ds:uri="http://schemas.microsoft.com/office/infopath/2007/PartnerControls"/>
    <ds:schemaRef ds:uri="http://schemas.microsoft.com/office/2006/documentManagement/types"/>
    <ds:schemaRef ds:uri="http://schemas.openxmlformats.org/package/2006/metadata/core-properties"/>
    <ds:schemaRef ds:uri="2c4b7055-2425-4510-9a7f-db214c51849b"/>
    <ds:schemaRef ds:uri="http://schemas.microsoft.com/office/2006/metadata/properties"/>
  </ds:schemaRefs>
</ds:datastoreItem>
</file>

<file path=customXml/itemProps3.xml><?xml version="1.0" encoding="utf-8"?>
<ds:datastoreItem xmlns:ds="http://schemas.openxmlformats.org/officeDocument/2006/customXml" ds:itemID="{3A734002-4F6D-49CF-AA2C-43521C1FC708}">
  <ds:schemaRefs>
    <ds:schemaRef ds:uri="http://schemas.microsoft.com/sharepoint/v3/contenttype/forms"/>
  </ds:schemaRefs>
</ds:datastoreItem>
</file>

<file path=docMetadata/LabelInfo.xml><?xml version="1.0" encoding="utf-8"?>
<clbl:labelList xmlns:clbl="http://schemas.microsoft.com/office/2020/mipLabelMetadata">
  <clbl:label id="{f956267e-7d50-46d0-9b27-8f911a5b38ff}" enabled="1" method="Standard" siteId="{6c637512-c417-4e78-9d62-b61258e4b619}" contentBits="0" removed="0"/>
</clbl:labelList>
</file>

<file path=docProps/app.xml><?xml version="1.0" encoding="utf-8"?>
<Properties xmlns="http://schemas.openxmlformats.org/officeDocument/2006/extended-properties" xmlns:vt="http://schemas.openxmlformats.org/officeDocument/2006/docPropsVTypes">
  <TotalTime>4913</TotalTime>
  <Words>2071</Words>
  <Application>Microsoft Office PowerPoint</Application>
  <PresentationFormat>On-screen Show (16:9)</PresentationFormat>
  <Paragraphs>327</Paragraphs>
  <Slides>28</Slides>
  <Notes>14</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28</vt:i4>
      </vt:variant>
    </vt:vector>
  </HeadingPairs>
  <TitlesOfParts>
    <vt:vector size="48" baseType="lpstr">
      <vt:lpstr>Arial</vt:lpstr>
      <vt:lpstr>Calibri</vt:lpstr>
      <vt:lpstr>Calibri Light</vt:lpstr>
      <vt:lpstr>Graphik Meetup</vt:lpstr>
      <vt:lpstr>IBM Plex Sans</vt:lpstr>
      <vt:lpstr>IBM Plex Sans Medium</vt:lpstr>
      <vt:lpstr>IBM Plex Sans SemiBold</vt:lpstr>
      <vt:lpstr>Roboto</vt:lpstr>
      <vt:lpstr>Roboto Regular</vt:lpstr>
      <vt:lpstr>Segoe UI</vt:lpstr>
      <vt:lpstr>Segoe UI Light</vt:lpstr>
      <vt:lpstr>Segoe UI Semibold</vt:lpstr>
      <vt:lpstr>Segoe UI Semilight</vt:lpstr>
      <vt:lpstr>Times New Roman</vt:lpstr>
      <vt:lpstr>Verdana</vt:lpstr>
      <vt:lpstr>Wingdings</vt:lpstr>
      <vt:lpstr>1_Office Theme</vt:lpstr>
      <vt:lpstr>WHITE TEMPLATE</vt:lpstr>
      <vt:lpstr>Redgate theme v2</vt:lpstr>
      <vt:lpstr>PowerPlatform_Toolkit_Blue</vt:lpstr>
      <vt:lpstr>   Data Engineering with Fabric  </vt:lpstr>
      <vt:lpstr>Purpose</vt:lpstr>
      <vt:lpstr>Microsoft Fabric - Topics</vt:lpstr>
      <vt:lpstr>PowerPoint Presentation</vt:lpstr>
      <vt:lpstr>Microsoft Fabric is a unified solution</vt:lpstr>
      <vt:lpstr>Common analytics scenarios</vt:lpstr>
      <vt:lpstr>Lakehouse</vt:lpstr>
      <vt:lpstr>Data warehouse</vt:lpstr>
      <vt:lpstr>Data science</vt:lpstr>
      <vt:lpstr>Real time analytics</vt:lpstr>
      <vt:lpstr>PowerPoint Presentation</vt:lpstr>
      <vt:lpstr>What is Spark?</vt:lpstr>
      <vt:lpstr>Spark Cluster</vt:lpstr>
      <vt:lpstr>Medallion Architecture</vt:lpstr>
      <vt:lpstr>Data Ingestion</vt:lpstr>
      <vt:lpstr>Data Engineering</vt:lpstr>
      <vt:lpstr>Examples</vt:lpstr>
      <vt:lpstr>PowerPoint Presentation</vt:lpstr>
      <vt:lpstr>Delta Format @ Heart of One Lake</vt:lpstr>
      <vt:lpstr>Warehouse SQL Syntax</vt:lpstr>
      <vt:lpstr>Examples</vt:lpstr>
      <vt:lpstr>PowerPoint Presentation</vt:lpstr>
      <vt:lpstr>Deployment Options</vt:lpstr>
      <vt:lpstr>Examples</vt:lpstr>
      <vt:lpstr>Products – Soda vs Snacks</vt:lpstr>
      <vt:lpstr>Summary</vt:lpstr>
      <vt:lpstr>References</vt:lpstr>
      <vt:lpstr>Questions /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Miner, John</cp:lastModifiedBy>
  <cp:revision>446</cp:revision>
  <dcterms:modified xsi:type="dcterms:W3CDTF">2024-03-23T03:11:01Z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